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5" r:id="rId8"/>
    <p:sldId id="266" r:id="rId9"/>
    <p:sldId id="262" r:id="rId10"/>
    <p:sldId id="263" r:id="rId11"/>
    <p:sldId id="264"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5906" autoAdjust="0"/>
  </p:normalViewPr>
  <p:slideViewPr>
    <p:cSldViewPr snapToGrid="0" snapToObjects="1">
      <p:cViewPr>
        <p:scale>
          <a:sx n="33" d="100"/>
          <a:sy n="33" d="100"/>
        </p:scale>
        <p:origin x="379"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735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652486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D1D5DB"/>
                </a:solidFill>
                <a:effectLst/>
                <a:latin typeface="Söhne"/>
              </a:rPr>
              <a:t>Anatomy of an XML File</a:t>
            </a:r>
            <a:r>
              <a:rPr lang="en-US" b="0" i="0" dirty="0">
                <a:solidFill>
                  <a:srgbClr val="D1D5DB"/>
                </a:solidFill>
                <a:effectLst/>
                <a:latin typeface="Söhne"/>
              </a:rPr>
              <a:t>:</a:t>
            </a:r>
          </a:p>
          <a:p>
            <a:pPr algn="l">
              <a:buFont typeface="Arial" panose="020B0604020202020204" pitchFamily="34" charset="0"/>
              <a:buChar char="•"/>
            </a:pPr>
            <a:r>
              <a:rPr lang="en-US" b="0" i="0" dirty="0">
                <a:solidFill>
                  <a:srgbClr val="D1D5DB"/>
                </a:solidFill>
                <a:effectLst/>
                <a:latin typeface="Söhne"/>
              </a:rPr>
              <a:t>XML (Extensible Markup Language) is a structured and text-based data format used to represent information.</a:t>
            </a:r>
          </a:p>
          <a:p>
            <a:pPr algn="l">
              <a:buFont typeface="Arial" panose="020B0604020202020204" pitchFamily="34" charset="0"/>
              <a:buChar char="•"/>
            </a:pPr>
            <a:r>
              <a:rPr lang="en-US" b="0" i="0" dirty="0">
                <a:solidFill>
                  <a:srgbClr val="D1D5DB"/>
                </a:solidFill>
                <a:effectLst/>
                <a:latin typeface="Söhne"/>
              </a:rPr>
              <a:t>An XML file typically consists of the following components:</a:t>
            </a:r>
          </a:p>
          <a:p>
            <a:pPr marL="742950" lvl="1" indent="-285750" algn="l">
              <a:buFont typeface="Arial" panose="020B0604020202020204" pitchFamily="34" charset="0"/>
              <a:buChar char="•"/>
            </a:pPr>
            <a:r>
              <a:rPr lang="en-US" b="1" i="0" dirty="0">
                <a:solidFill>
                  <a:srgbClr val="D1D5DB"/>
                </a:solidFill>
                <a:effectLst/>
                <a:latin typeface="Söhne"/>
              </a:rPr>
              <a:t>Root Element</a:t>
            </a:r>
            <a:r>
              <a:rPr lang="en-US" b="0" i="0" dirty="0">
                <a:solidFill>
                  <a:srgbClr val="D1D5DB"/>
                </a:solidFill>
                <a:effectLst/>
                <a:latin typeface="Söhne"/>
              </a:rPr>
              <a:t>: </a:t>
            </a:r>
          </a:p>
          <a:p>
            <a:pPr marL="742950" lvl="1" indent="-285750" algn="l">
              <a:buFont typeface="Arial" panose="020B0604020202020204" pitchFamily="34" charset="0"/>
              <a:buChar char="•"/>
            </a:pPr>
            <a:r>
              <a:rPr lang="en-US" b="1" i="0" dirty="0">
                <a:solidFill>
                  <a:srgbClr val="D1D5DB"/>
                </a:solidFill>
                <a:effectLst/>
                <a:latin typeface="Söhne"/>
              </a:rPr>
              <a:t>Elements</a:t>
            </a:r>
            <a:r>
              <a:rPr lang="en-US" b="0" i="0" dirty="0">
                <a:solidFill>
                  <a:srgbClr val="D1D5DB"/>
                </a:solidFill>
                <a:effectLst/>
                <a:latin typeface="Söhne"/>
              </a:rPr>
              <a:t>:</a:t>
            </a:r>
          </a:p>
          <a:p>
            <a:pPr marL="742950" lvl="1" indent="-285750" algn="l">
              <a:buFont typeface="Arial" panose="020B0604020202020204" pitchFamily="34" charset="0"/>
              <a:buChar char="•"/>
            </a:pPr>
            <a:r>
              <a:rPr lang="en-US" b="1" i="0" dirty="0">
                <a:solidFill>
                  <a:srgbClr val="D1D5DB"/>
                </a:solidFill>
                <a:effectLst/>
                <a:latin typeface="Söhne"/>
              </a:rPr>
              <a:t>Attributes</a:t>
            </a:r>
          </a:p>
          <a:p>
            <a:pPr marL="742950" lvl="1" indent="-285750" algn="l">
              <a:buFont typeface="Arial" panose="020B0604020202020204" pitchFamily="34" charset="0"/>
              <a:buChar char="•"/>
            </a:pPr>
            <a:r>
              <a:rPr lang="en-US" b="1" i="0" dirty="0">
                <a:solidFill>
                  <a:srgbClr val="D1D5DB"/>
                </a:solidFill>
                <a:effectLst/>
                <a:latin typeface="Söhne"/>
              </a:rPr>
              <a:t>Content</a:t>
            </a:r>
            <a:r>
              <a:rPr lang="en-US" b="0" i="0" dirty="0">
                <a:solidFill>
                  <a:srgbClr val="D1D5DB"/>
                </a:solidFill>
                <a:effectLst/>
                <a:latin typeface="Söhne"/>
              </a:rPr>
              <a:t>:</a:t>
            </a:r>
          </a:p>
          <a:p>
            <a:pPr marL="742950" lvl="1" indent="-285750" algn="l">
              <a:buFont typeface="Arial" panose="020B0604020202020204" pitchFamily="34" charset="0"/>
              <a:buChar char="•"/>
            </a:pPr>
            <a:r>
              <a:rPr lang="en-US" b="1" i="0" dirty="0">
                <a:solidFill>
                  <a:srgbClr val="D1D5DB"/>
                </a:solidFill>
                <a:effectLst/>
                <a:latin typeface="Söhne"/>
              </a:rPr>
              <a:t>Comments</a:t>
            </a:r>
            <a:r>
              <a:rPr lang="en-US" b="0" i="0" dirty="0">
                <a:solidFill>
                  <a:srgbClr val="D1D5DB"/>
                </a:solidFill>
                <a:effectLst/>
                <a:latin typeface="Söhne"/>
              </a:rPr>
              <a:t>: </a:t>
            </a:r>
          </a:p>
          <a:p>
            <a:pPr marL="742950" lvl="1" indent="-285750" algn="l">
              <a:buFont typeface="Arial" panose="020B0604020202020204" pitchFamily="34" charset="0"/>
              <a:buChar char="•"/>
            </a:pPr>
            <a:r>
              <a:rPr lang="en-US" b="1" i="0" dirty="0">
                <a:solidFill>
                  <a:srgbClr val="D1D5DB"/>
                </a:solidFill>
                <a:effectLst/>
                <a:latin typeface="Söhne"/>
              </a:rPr>
              <a:t>Processing Instructions</a:t>
            </a:r>
            <a:r>
              <a:rPr lang="en-US" b="0" i="0" dirty="0">
                <a:solidFill>
                  <a:srgbClr val="D1D5DB"/>
                </a:solidFill>
                <a:effectLst/>
                <a:latin typeface="Söhne"/>
              </a:rPr>
              <a:t>:</a:t>
            </a:r>
          </a:p>
          <a:p>
            <a:pPr marL="742950" lvl="1" indent="-285750" algn="l">
              <a:buFont typeface="Arial" panose="020B0604020202020204" pitchFamily="34" charset="0"/>
              <a:buChar char="•"/>
            </a:pPr>
            <a:r>
              <a:rPr lang="en-US" b="1" i="0" dirty="0">
                <a:solidFill>
                  <a:srgbClr val="D1D5DB"/>
                </a:solidFill>
                <a:effectLst/>
                <a:latin typeface="Söhne"/>
              </a:rPr>
              <a:t>Entity References</a:t>
            </a:r>
            <a:r>
              <a:rPr lang="en-US" b="0" i="0" dirty="0">
                <a:solidFill>
                  <a:srgbClr val="D1D5DB"/>
                </a:solidFill>
                <a:effectLst/>
                <a:latin typeface="Söhne"/>
              </a:rPr>
              <a:t>:</a:t>
            </a:r>
          </a:p>
          <a:p>
            <a:pPr algn="l">
              <a:buFont typeface="+mj-lt"/>
              <a:buNone/>
            </a:pPr>
            <a:r>
              <a:rPr lang="en-US" b="1" i="0" dirty="0">
                <a:solidFill>
                  <a:srgbClr val="D1D5DB"/>
                </a:solidFill>
                <a:effectLst/>
                <a:latin typeface="Söhne"/>
              </a:rPr>
              <a:t>XML Code Example</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An XML code example represents a snippet of XML data. Here's a simple XML </a:t>
            </a:r>
            <a:r>
              <a:rPr lang="en-US" b="0" i="0" dirty="0" err="1">
                <a:solidFill>
                  <a:srgbClr val="D1D5DB"/>
                </a:solidFill>
                <a:effectLst/>
                <a:latin typeface="Söhne"/>
              </a:rPr>
              <a:t>example:xmlCopy</a:t>
            </a:r>
            <a:r>
              <a:rPr lang="en-US" b="0" i="0" dirty="0">
                <a:solidFill>
                  <a:srgbClr val="D1D5DB"/>
                </a:solidFill>
                <a:effectLst/>
                <a:latin typeface="Söhne"/>
              </a:rPr>
              <a:t> code</a:t>
            </a:r>
          </a:p>
          <a:p>
            <a:pPr marL="742950" lvl="1" indent="-285750" algn="l">
              <a:buFont typeface="+mj-lt"/>
              <a:buAutoNum type="arabicPeriod"/>
            </a:pPr>
            <a:r>
              <a:rPr lang="en-US" b="0" i="0" dirty="0">
                <a:solidFill>
                  <a:srgbClr val="D1D5DB"/>
                </a:solidFill>
                <a:effectLst/>
                <a:latin typeface="Söhne"/>
              </a:rPr>
              <a:t>&lt;person&gt; </a:t>
            </a:r>
          </a:p>
          <a:p>
            <a:pPr marL="457200" lvl="1" indent="0" algn="l">
              <a:buFont typeface="+mj-lt"/>
              <a:buNone/>
            </a:pPr>
            <a:r>
              <a:rPr lang="en-US" b="0" i="0" dirty="0">
                <a:solidFill>
                  <a:srgbClr val="D1D5DB"/>
                </a:solidFill>
                <a:effectLst/>
                <a:latin typeface="Söhne"/>
              </a:rPr>
              <a:t>&lt;name&gt;John Doe&lt;/name&gt; &lt;age&gt;30&lt;/age&gt; &lt;/person&gt; </a:t>
            </a:r>
          </a:p>
          <a:p>
            <a:pPr marL="742950" lvl="1" indent="-285750" algn="l">
              <a:buFont typeface="+mj-lt"/>
              <a:buAutoNum type="arabicPeriod"/>
            </a:pPr>
            <a:r>
              <a:rPr lang="en-US" b="0" i="0" dirty="0">
                <a:solidFill>
                  <a:srgbClr val="D1D5DB"/>
                </a:solidFill>
                <a:effectLst/>
                <a:latin typeface="Söhne"/>
              </a:rPr>
              <a:t>In this example, &lt;person&gt; is the root element, and it contains nested elements (&lt;name&gt; and &lt;age&gt;) with their respective data.</a:t>
            </a:r>
          </a:p>
          <a:p>
            <a:pPr marL="457200" lvl="1" indent="0" algn="l">
              <a:buFont typeface="+mj-lt"/>
              <a:buNone/>
            </a:pPr>
            <a:endParaRPr lang="en-US" b="0" i="0" dirty="0">
              <a:solidFill>
                <a:srgbClr val="D1D5DB"/>
              </a:solidFill>
              <a:effectLst/>
              <a:latin typeface="Söhne"/>
            </a:endParaRPr>
          </a:p>
          <a:p>
            <a:pPr marL="457200" lvl="1" indent="0" algn="l">
              <a:buFont typeface="+mj-lt"/>
              <a:buNone/>
            </a:pPr>
            <a:r>
              <a:rPr lang="en-US" b="1" i="0" dirty="0">
                <a:solidFill>
                  <a:srgbClr val="D1D5DB"/>
                </a:solidFill>
                <a:effectLst/>
                <a:latin typeface="Söhne"/>
              </a:rPr>
              <a:t>XML Schema</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An XML Schema (XSD) is a way to formally describe the structure and constraints of an XML document.</a:t>
            </a:r>
          </a:p>
          <a:p>
            <a:pPr marL="742950" lvl="1" indent="-285750" algn="l">
              <a:buFont typeface="+mj-lt"/>
              <a:buAutoNum type="arabicPeriod"/>
            </a:pPr>
            <a:r>
              <a:rPr lang="en-US" b="0" i="0" dirty="0">
                <a:solidFill>
                  <a:srgbClr val="D1D5DB"/>
                </a:solidFill>
                <a:effectLst/>
                <a:latin typeface="Söhne"/>
              </a:rPr>
              <a:t>It defines the elements, attributes, data types, and relationships within an XML document.</a:t>
            </a:r>
          </a:p>
          <a:p>
            <a:pPr marL="742950" lvl="1" indent="-285750" algn="l">
              <a:buFont typeface="+mj-lt"/>
              <a:buAutoNum type="arabicPeriod"/>
            </a:pPr>
            <a:r>
              <a:rPr lang="en-US" b="0" i="0" dirty="0">
                <a:solidFill>
                  <a:srgbClr val="D1D5DB"/>
                </a:solidFill>
                <a:effectLst/>
                <a:latin typeface="Söhne"/>
              </a:rPr>
              <a:t>XML Schemas are used for validation, ensuring that XML data adheres to a specific structure.</a:t>
            </a:r>
          </a:p>
          <a:p>
            <a:pPr marL="742950" lvl="1" indent="-285750" algn="l">
              <a:buFont typeface="+mj-lt"/>
              <a:buAutoNum type="arabicPeriod"/>
            </a:pPr>
            <a:r>
              <a:rPr lang="en-US" b="0" i="0" dirty="0">
                <a:solidFill>
                  <a:srgbClr val="D1D5DB"/>
                </a:solidFill>
                <a:effectLst/>
                <a:latin typeface="Söhne"/>
              </a:rPr>
              <a:t>Here's a basic example of an XML Schema for the XML code example </a:t>
            </a:r>
            <a:r>
              <a:rPr lang="en-US" b="0" i="0" dirty="0" err="1">
                <a:solidFill>
                  <a:srgbClr val="D1D5DB"/>
                </a:solidFill>
                <a:effectLst/>
                <a:latin typeface="Söhne"/>
              </a:rPr>
              <a:t>above:xmlCopy</a:t>
            </a:r>
            <a:r>
              <a:rPr lang="en-US" b="0" i="0" dirty="0">
                <a:solidFill>
                  <a:srgbClr val="D1D5DB"/>
                </a:solidFill>
                <a:effectLst/>
                <a:latin typeface="Söhne"/>
              </a:rPr>
              <a:t> code</a:t>
            </a:r>
          </a:p>
          <a:p>
            <a:pPr marL="742950" lvl="1" indent="-285750" algn="l">
              <a:buFont typeface="+mj-lt"/>
              <a:buAutoNum type="arabicPeriod"/>
            </a:pPr>
            <a:r>
              <a:rPr lang="en-US" b="0" i="0" dirty="0">
                <a:solidFill>
                  <a:srgbClr val="D1D5DB"/>
                </a:solidFill>
                <a:effectLst/>
                <a:latin typeface="Söhne"/>
              </a:rPr>
              <a:t>&lt;</a:t>
            </a:r>
            <a:r>
              <a:rPr lang="en-US" b="0" i="0" dirty="0" err="1">
                <a:solidFill>
                  <a:srgbClr val="D1D5DB"/>
                </a:solidFill>
                <a:effectLst/>
                <a:latin typeface="Söhne"/>
              </a:rPr>
              <a:t>xs:schema</a:t>
            </a:r>
            <a:r>
              <a:rPr lang="en-US" b="0" i="0" dirty="0">
                <a:solidFill>
                  <a:srgbClr val="D1D5DB"/>
                </a:solidFill>
                <a:effectLst/>
                <a:latin typeface="Söhne"/>
              </a:rPr>
              <a:t> </a:t>
            </a:r>
            <a:r>
              <a:rPr lang="en-US" b="0" i="0" dirty="0" err="1">
                <a:solidFill>
                  <a:srgbClr val="DF3079"/>
                </a:solidFill>
                <a:effectLst/>
                <a:latin typeface="Söhne"/>
              </a:rPr>
              <a:t>xmlns:xs</a:t>
            </a:r>
            <a:r>
              <a:rPr lang="en-US" b="0" i="0" dirty="0">
                <a:solidFill>
                  <a:srgbClr val="D1D5DB"/>
                </a:solidFill>
                <a:effectLst/>
                <a:latin typeface="Söhne"/>
              </a:rPr>
              <a:t>=</a:t>
            </a:r>
            <a:r>
              <a:rPr lang="en-US" b="0" i="0" dirty="0">
                <a:solidFill>
                  <a:srgbClr val="00A67D"/>
                </a:solidFill>
                <a:effectLst/>
                <a:latin typeface="Söhne"/>
              </a:rPr>
              <a:t>"http://www.w3.org/2001/XMLSchema"</a:t>
            </a:r>
            <a:r>
              <a:rPr lang="en-US" b="0" i="0" dirty="0">
                <a:solidFill>
                  <a:srgbClr val="D1D5DB"/>
                </a:solidFill>
                <a:effectLst/>
                <a:latin typeface="Söhne"/>
              </a:rPr>
              <a:t>&gt; &lt;</a:t>
            </a:r>
            <a:r>
              <a:rPr lang="en-US" b="0" i="0" dirty="0" err="1">
                <a:solidFill>
                  <a:srgbClr val="D1D5DB"/>
                </a:solidFill>
                <a:effectLst/>
                <a:latin typeface="Söhne"/>
              </a:rPr>
              <a:t>xs:element</a:t>
            </a:r>
            <a:r>
              <a:rPr lang="en-US" b="0" i="0" dirty="0">
                <a:solidFill>
                  <a:srgbClr val="D1D5DB"/>
                </a:solidFill>
                <a:effectLst/>
                <a:latin typeface="Söhne"/>
              </a:rPr>
              <a:t> </a:t>
            </a:r>
            <a:r>
              <a:rPr lang="en-US" b="0" i="0" dirty="0">
                <a:solidFill>
                  <a:srgbClr val="DF3079"/>
                </a:solidFill>
                <a:effectLst/>
                <a:latin typeface="Söhne"/>
              </a:rPr>
              <a:t>name</a:t>
            </a:r>
            <a:r>
              <a:rPr lang="en-US" b="0" i="0" dirty="0">
                <a:solidFill>
                  <a:srgbClr val="D1D5DB"/>
                </a:solidFill>
                <a:effectLst/>
                <a:latin typeface="Söhne"/>
              </a:rPr>
              <a:t>=</a:t>
            </a:r>
            <a:r>
              <a:rPr lang="en-US" b="0" i="0" dirty="0">
                <a:solidFill>
                  <a:srgbClr val="00A67D"/>
                </a:solidFill>
                <a:effectLst/>
                <a:latin typeface="Söhne"/>
              </a:rPr>
              <a:t>"person"</a:t>
            </a:r>
            <a:r>
              <a:rPr lang="en-US" b="0" i="0" dirty="0">
                <a:solidFill>
                  <a:srgbClr val="D1D5DB"/>
                </a:solidFill>
                <a:effectLst/>
                <a:latin typeface="Söhne"/>
              </a:rPr>
              <a:t>&gt; &lt;</a:t>
            </a:r>
            <a:r>
              <a:rPr lang="en-US" b="0" i="0" dirty="0" err="1">
                <a:solidFill>
                  <a:srgbClr val="D1D5DB"/>
                </a:solidFill>
                <a:effectLst/>
                <a:latin typeface="Söhne"/>
              </a:rPr>
              <a:t>xs:complexType</a:t>
            </a:r>
            <a:r>
              <a:rPr lang="en-US" b="0" i="0" dirty="0">
                <a:solidFill>
                  <a:srgbClr val="D1D5DB"/>
                </a:solidFill>
                <a:effectLst/>
                <a:latin typeface="Söhne"/>
              </a:rPr>
              <a:t>&gt; &lt;</a:t>
            </a:r>
            <a:r>
              <a:rPr lang="en-US" b="0" i="0" dirty="0" err="1">
                <a:solidFill>
                  <a:srgbClr val="D1D5DB"/>
                </a:solidFill>
                <a:effectLst/>
                <a:latin typeface="Söhne"/>
              </a:rPr>
              <a:t>xs:sequence</a:t>
            </a:r>
            <a:r>
              <a:rPr lang="en-US" b="0" i="0" dirty="0">
                <a:solidFill>
                  <a:srgbClr val="D1D5DB"/>
                </a:solidFill>
                <a:effectLst/>
                <a:latin typeface="Söhne"/>
              </a:rPr>
              <a:t>&gt; &lt;</a:t>
            </a:r>
            <a:r>
              <a:rPr lang="en-US" b="0" i="0" dirty="0" err="1">
                <a:solidFill>
                  <a:srgbClr val="D1D5DB"/>
                </a:solidFill>
                <a:effectLst/>
                <a:latin typeface="Söhne"/>
              </a:rPr>
              <a:t>xs:element</a:t>
            </a:r>
            <a:r>
              <a:rPr lang="en-US" b="0" i="0" dirty="0">
                <a:solidFill>
                  <a:srgbClr val="D1D5DB"/>
                </a:solidFill>
                <a:effectLst/>
                <a:latin typeface="Söhne"/>
              </a:rPr>
              <a:t> </a:t>
            </a:r>
            <a:r>
              <a:rPr lang="en-US" b="0" i="0" dirty="0">
                <a:solidFill>
                  <a:srgbClr val="DF3079"/>
                </a:solidFill>
                <a:effectLst/>
                <a:latin typeface="Söhne"/>
              </a:rPr>
              <a:t>name</a:t>
            </a:r>
            <a:r>
              <a:rPr lang="en-US" b="0" i="0" dirty="0">
                <a:solidFill>
                  <a:srgbClr val="D1D5DB"/>
                </a:solidFill>
                <a:effectLst/>
                <a:latin typeface="Söhne"/>
              </a:rPr>
              <a:t>=</a:t>
            </a:r>
            <a:r>
              <a:rPr lang="en-US" b="0" i="0" dirty="0">
                <a:solidFill>
                  <a:srgbClr val="00A67D"/>
                </a:solidFill>
                <a:effectLst/>
                <a:latin typeface="Söhne"/>
              </a:rPr>
              <a:t>"name"</a:t>
            </a:r>
            <a:r>
              <a:rPr lang="en-US" b="0" i="0" dirty="0">
                <a:solidFill>
                  <a:srgbClr val="D1D5DB"/>
                </a:solidFill>
                <a:effectLst/>
                <a:latin typeface="Söhne"/>
              </a:rPr>
              <a:t> </a:t>
            </a:r>
            <a:r>
              <a:rPr lang="en-US" b="0" i="0" dirty="0">
                <a:solidFill>
                  <a:srgbClr val="DF3079"/>
                </a:solidFill>
                <a:effectLst/>
                <a:latin typeface="Söhne"/>
              </a:rPr>
              <a:t>type</a:t>
            </a:r>
            <a:r>
              <a:rPr lang="en-US" b="0" i="0" dirty="0">
                <a:solidFill>
                  <a:srgbClr val="D1D5DB"/>
                </a:solidFill>
                <a:effectLst/>
                <a:latin typeface="Söhne"/>
              </a:rPr>
              <a:t>=</a:t>
            </a:r>
            <a:r>
              <a:rPr lang="en-US" b="0" i="0" dirty="0">
                <a:solidFill>
                  <a:srgbClr val="00A67D"/>
                </a:solidFill>
                <a:effectLst/>
                <a:latin typeface="Söhne"/>
              </a:rPr>
              <a:t>"</a:t>
            </a:r>
            <a:r>
              <a:rPr lang="en-US" b="0" i="0" dirty="0" err="1">
                <a:solidFill>
                  <a:srgbClr val="00A67D"/>
                </a:solidFill>
                <a:effectLst/>
                <a:latin typeface="Söhne"/>
              </a:rPr>
              <a:t>xs:string</a:t>
            </a:r>
            <a:r>
              <a:rPr lang="en-US" b="0" i="0" dirty="0">
                <a:solidFill>
                  <a:srgbClr val="00A67D"/>
                </a:solidFill>
                <a:effectLst/>
                <a:latin typeface="Söhne"/>
              </a:rPr>
              <a:t>"</a:t>
            </a:r>
            <a:r>
              <a:rPr lang="en-US" b="0" i="0" dirty="0">
                <a:solidFill>
                  <a:srgbClr val="D1D5DB"/>
                </a:solidFill>
                <a:effectLst/>
                <a:latin typeface="Söhne"/>
              </a:rPr>
              <a:t>/&gt; &lt;</a:t>
            </a:r>
            <a:r>
              <a:rPr lang="en-US" b="0" i="0" dirty="0" err="1">
                <a:solidFill>
                  <a:srgbClr val="D1D5DB"/>
                </a:solidFill>
                <a:effectLst/>
                <a:latin typeface="Söhne"/>
              </a:rPr>
              <a:t>xs:element</a:t>
            </a:r>
            <a:r>
              <a:rPr lang="en-US" b="0" i="0" dirty="0">
                <a:solidFill>
                  <a:srgbClr val="D1D5DB"/>
                </a:solidFill>
                <a:effectLst/>
                <a:latin typeface="Söhne"/>
              </a:rPr>
              <a:t> </a:t>
            </a:r>
            <a:r>
              <a:rPr lang="en-US" b="0" i="0" dirty="0">
                <a:solidFill>
                  <a:srgbClr val="DF3079"/>
                </a:solidFill>
                <a:effectLst/>
                <a:latin typeface="Söhne"/>
              </a:rPr>
              <a:t>name</a:t>
            </a:r>
            <a:r>
              <a:rPr lang="en-US" b="0" i="0" dirty="0">
                <a:solidFill>
                  <a:srgbClr val="D1D5DB"/>
                </a:solidFill>
                <a:effectLst/>
                <a:latin typeface="Söhne"/>
              </a:rPr>
              <a:t>=</a:t>
            </a:r>
            <a:r>
              <a:rPr lang="en-US" b="0" i="0" dirty="0">
                <a:solidFill>
                  <a:srgbClr val="00A67D"/>
                </a:solidFill>
                <a:effectLst/>
                <a:latin typeface="Söhne"/>
              </a:rPr>
              <a:t>"age"</a:t>
            </a:r>
            <a:r>
              <a:rPr lang="en-US" b="0" i="0" dirty="0">
                <a:solidFill>
                  <a:srgbClr val="D1D5DB"/>
                </a:solidFill>
                <a:effectLst/>
                <a:latin typeface="Söhne"/>
              </a:rPr>
              <a:t> </a:t>
            </a:r>
            <a:r>
              <a:rPr lang="en-US" b="0" i="0" dirty="0">
                <a:solidFill>
                  <a:srgbClr val="DF3079"/>
                </a:solidFill>
                <a:effectLst/>
                <a:latin typeface="Söhne"/>
              </a:rPr>
              <a:t>type</a:t>
            </a:r>
            <a:r>
              <a:rPr lang="en-US" b="0" i="0" dirty="0">
                <a:solidFill>
                  <a:srgbClr val="D1D5DB"/>
                </a:solidFill>
                <a:effectLst/>
                <a:latin typeface="Söhne"/>
              </a:rPr>
              <a:t>=</a:t>
            </a:r>
            <a:r>
              <a:rPr lang="en-US" b="0" i="0" dirty="0">
                <a:solidFill>
                  <a:srgbClr val="00A67D"/>
                </a:solidFill>
                <a:effectLst/>
                <a:latin typeface="Söhne"/>
              </a:rPr>
              <a:t>"</a:t>
            </a:r>
            <a:r>
              <a:rPr lang="en-US" b="0" i="0" dirty="0" err="1">
                <a:solidFill>
                  <a:srgbClr val="00A67D"/>
                </a:solidFill>
                <a:effectLst/>
                <a:latin typeface="Söhne"/>
              </a:rPr>
              <a:t>xs:positiveInteger</a:t>
            </a:r>
            <a:r>
              <a:rPr lang="en-US" b="0" i="0" dirty="0">
                <a:solidFill>
                  <a:srgbClr val="00A67D"/>
                </a:solidFill>
                <a:effectLst/>
                <a:latin typeface="Söhne"/>
              </a:rPr>
              <a:t>"</a:t>
            </a:r>
            <a:r>
              <a:rPr lang="en-US" b="0" i="0" dirty="0">
                <a:solidFill>
                  <a:srgbClr val="D1D5DB"/>
                </a:solidFill>
                <a:effectLst/>
                <a:latin typeface="Söhne"/>
              </a:rPr>
              <a:t>/&gt; &lt;/</a:t>
            </a:r>
            <a:r>
              <a:rPr lang="en-US" b="0" i="0" dirty="0" err="1">
                <a:solidFill>
                  <a:srgbClr val="D1D5DB"/>
                </a:solidFill>
                <a:effectLst/>
                <a:latin typeface="Söhne"/>
              </a:rPr>
              <a:t>xs:sequence</a:t>
            </a:r>
            <a:r>
              <a:rPr lang="en-US" b="0" i="0" dirty="0">
                <a:solidFill>
                  <a:srgbClr val="D1D5DB"/>
                </a:solidFill>
                <a:effectLst/>
                <a:latin typeface="Söhne"/>
              </a:rPr>
              <a:t>&gt; &lt;/</a:t>
            </a:r>
            <a:r>
              <a:rPr lang="en-US" b="0" i="0" dirty="0" err="1">
                <a:solidFill>
                  <a:srgbClr val="D1D5DB"/>
                </a:solidFill>
                <a:effectLst/>
                <a:latin typeface="Söhne"/>
              </a:rPr>
              <a:t>xs:complexType</a:t>
            </a:r>
            <a:r>
              <a:rPr lang="en-US" b="0" i="0" dirty="0">
                <a:solidFill>
                  <a:srgbClr val="D1D5DB"/>
                </a:solidFill>
                <a:effectLst/>
                <a:latin typeface="Söhne"/>
              </a:rPr>
              <a:t>&gt; &lt;/</a:t>
            </a:r>
            <a:r>
              <a:rPr lang="en-US" b="0" i="0" dirty="0" err="1">
                <a:solidFill>
                  <a:srgbClr val="D1D5DB"/>
                </a:solidFill>
                <a:effectLst/>
                <a:latin typeface="Söhne"/>
              </a:rPr>
              <a:t>xs:element</a:t>
            </a:r>
            <a:r>
              <a:rPr lang="en-US" b="0" i="0" dirty="0">
                <a:solidFill>
                  <a:srgbClr val="D1D5DB"/>
                </a:solidFill>
                <a:effectLst/>
                <a:latin typeface="Söhne"/>
              </a:rPr>
              <a:t>&gt; &lt;/</a:t>
            </a:r>
            <a:r>
              <a:rPr lang="en-US" b="0" i="0" dirty="0" err="1">
                <a:solidFill>
                  <a:srgbClr val="D1D5DB"/>
                </a:solidFill>
                <a:effectLst/>
                <a:latin typeface="Söhne"/>
              </a:rPr>
              <a:t>xs:schema</a:t>
            </a:r>
            <a:r>
              <a:rPr lang="en-US" b="0" i="0" dirty="0">
                <a:solidFill>
                  <a:srgbClr val="D1D5DB"/>
                </a:solidFill>
                <a:effectLst/>
                <a:latin typeface="Söhne"/>
              </a:rPr>
              <a:t>&gt; </a:t>
            </a:r>
          </a:p>
          <a:p>
            <a:pPr marL="742950" lvl="1" indent="-285750" algn="l">
              <a:buFont typeface="+mj-lt"/>
              <a:buAutoNum type="arabicPeriod"/>
            </a:pPr>
            <a:r>
              <a:rPr lang="en-US" b="0" i="0" dirty="0">
                <a:solidFill>
                  <a:srgbClr val="D1D5DB"/>
                </a:solidFill>
                <a:effectLst/>
                <a:latin typeface="Söhne"/>
              </a:rPr>
              <a:t>This schema defines that a &lt;person&gt; element should contain a &lt;name&gt; element of type </a:t>
            </a:r>
            <a:r>
              <a:rPr lang="en-US" b="0" i="0" dirty="0" err="1">
                <a:solidFill>
                  <a:srgbClr val="D1D5DB"/>
                </a:solidFill>
                <a:effectLst/>
                <a:latin typeface="Söhne"/>
              </a:rPr>
              <a:t>xs:string</a:t>
            </a:r>
            <a:r>
              <a:rPr lang="en-US" b="0" i="0" dirty="0">
                <a:solidFill>
                  <a:srgbClr val="D1D5DB"/>
                </a:solidFill>
                <a:effectLst/>
                <a:latin typeface="Söhne"/>
              </a:rPr>
              <a:t> (string) and an &lt;age&gt; element of type </a:t>
            </a:r>
            <a:r>
              <a:rPr lang="en-US" b="0" i="0" dirty="0" err="1">
                <a:solidFill>
                  <a:srgbClr val="D1D5DB"/>
                </a:solidFill>
                <a:effectLst/>
                <a:latin typeface="Söhne"/>
              </a:rPr>
              <a:t>xs:positiveInteger</a:t>
            </a:r>
            <a:r>
              <a:rPr lang="en-US" b="0" i="0" dirty="0">
                <a:solidFill>
                  <a:srgbClr val="D1D5DB"/>
                </a:solidFill>
                <a:effectLst/>
                <a:latin typeface="Söhne"/>
              </a:rPr>
              <a:t> (positive integer).</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JAXB API</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JAXB is a Java API that provides a framework for mapping XML data to Java objects and vice versa. It allows you to define how XML elements and attributes should be mapped to Java classes and fields using annotations.</a:t>
            </a:r>
          </a:p>
          <a:p>
            <a:pPr marL="742950" lvl="1" indent="-285750" algn="l">
              <a:buFont typeface="+mj-lt"/>
              <a:buAutoNum type="arabicPeriod"/>
            </a:pPr>
            <a:r>
              <a:rPr lang="en-US" b="0" i="0" dirty="0">
                <a:solidFill>
                  <a:srgbClr val="D1D5DB"/>
                </a:solidFill>
                <a:effectLst/>
                <a:latin typeface="Söhne"/>
              </a:rPr>
              <a:t>JAXB is part of the Java SE (Standard Edition) platform, which means you don't need to add additional libraries for basic JAXB functionality.</a:t>
            </a:r>
          </a:p>
          <a:p>
            <a:pPr algn="l">
              <a:buFont typeface="+mj-lt"/>
              <a:buAutoNum type="arabicPeriod"/>
            </a:pPr>
            <a:r>
              <a:rPr lang="en-US" b="1" i="0" dirty="0">
                <a:solidFill>
                  <a:srgbClr val="D1D5DB"/>
                </a:solidFill>
                <a:effectLst/>
                <a:latin typeface="Söhne"/>
              </a:rPr>
              <a:t>Marshalling</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Marshalling is the process of converting Java objects into XML data. This means taking your Java objects and generating XML that represents their structure and data.</a:t>
            </a:r>
          </a:p>
          <a:p>
            <a:pPr marL="742950" lvl="1" indent="-285750" algn="l">
              <a:buFont typeface="+mj-lt"/>
              <a:buAutoNum type="arabicPeriod"/>
            </a:pPr>
            <a:r>
              <a:rPr lang="en-US" b="0" i="0" dirty="0">
                <a:solidFill>
                  <a:srgbClr val="D1D5DB"/>
                </a:solidFill>
                <a:effectLst/>
                <a:latin typeface="Söhne"/>
              </a:rPr>
              <a:t>In JAXB, marshalling is performed by a Marshaller instance. You provide a Java object, and the Marshaller generates the corresponding XML representation.</a:t>
            </a:r>
          </a:p>
          <a:p>
            <a:pPr algn="l">
              <a:buFont typeface="+mj-lt"/>
              <a:buAutoNum type="arabicPeriod"/>
            </a:pPr>
            <a:r>
              <a:rPr lang="en-US" b="1" i="0" dirty="0">
                <a:solidFill>
                  <a:srgbClr val="D1D5DB"/>
                </a:solidFill>
                <a:effectLst/>
                <a:latin typeface="Söhne"/>
              </a:rPr>
              <a:t>Unmarshalling</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Unmarshalling is the process of converting XML data into Java objects. It involves taking XML and creating Java objects that mirror the structure and data found in the XML.</a:t>
            </a:r>
          </a:p>
          <a:p>
            <a:pPr marL="742950" lvl="1" indent="-285750" algn="l">
              <a:buFont typeface="+mj-lt"/>
              <a:buAutoNum type="arabicPeriod"/>
            </a:pPr>
            <a:r>
              <a:rPr lang="en-US" b="0" i="0" dirty="0">
                <a:solidFill>
                  <a:srgbClr val="D1D5DB"/>
                </a:solidFill>
                <a:effectLst/>
                <a:latin typeface="Söhne"/>
              </a:rPr>
              <a:t>In JAXB, unmarshalling is performed by an </a:t>
            </a:r>
            <a:r>
              <a:rPr lang="en-US" b="0" i="0" dirty="0" err="1">
                <a:solidFill>
                  <a:srgbClr val="D1D5DB"/>
                </a:solidFill>
                <a:effectLst/>
                <a:latin typeface="Söhne"/>
              </a:rPr>
              <a:t>Unmarshaller</a:t>
            </a:r>
            <a:r>
              <a:rPr lang="en-US" b="0" i="0" dirty="0">
                <a:solidFill>
                  <a:srgbClr val="D1D5DB"/>
                </a:solidFill>
                <a:effectLst/>
                <a:latin typeface="Söhne"/>
              </a:rPr>
              <a:t> instance. You provide XML data, and the </a:t>
            </a:r>
            <a:r>
              <a:rPr lang="en-US" b="0" i="0" dirty="0" err="1">
                <a:solidFill>
                  <a:srgbClr val="D1D5DB"/>
                </a:solidFill>
                <a:effectLst/>
                <a:latin typeface="Söhne"/>
              </a:rPr>
              <a:t>Unmarshaller</a:t>
            </a:r>
            <a:r>
              <a:rPr lang="en-US" b="0" i="0" dirty="0">
                <a:solidFill>
                  <a:srgbClr val="D1D5DB"/>
                </a:solidFill>
                <a:effectLst/>
                <a:latin typeface="Söhne"/>
              </a:rPr>
              <a:t> generates the corresponding Java object.</a:t>
            </a:r>
          </a:p>
          <a:p>
            <a:pPr algn="l"/>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FFFFFF"/>
                </a:solidFill>
                <a:effectLst/>
                <a:latin typeface="Söhne"/>
              </a:rPr>
              <a:t>Import necessary Java classes and JAXB-related classes.</a:t>
            </a:r>
          </a:p>
          <a:p>
            <a:pPr algn="l">
              <a:buFont typeface="+mj-lt"/>
              <a:buAutoNum type="arabicPeriod"/>
            </a:pPr>
            <a:r>
              <a:rPr lang="en-US" b="0" i="0" dirty="0">
                <a:solidFill>
                  <a:srgbClr val="FFFFFF"/>
                </a:solidFill>
                <a:effectLst/>
                <a:latin typeface="Söhne"/>
              </a:rPr>
              <a:t>Define the </a:t>
            </a:r>
            <a:r>
              <a:rPr lang="en-US" b="0" i="0" dirty="0" err="1">
                <a:solidFill>
                  <a:srgbClr val="FFFFFF"/>
                </a:solidFill>
                <a:effectLst/>
                <a:latin typeface="Söhne"/>
              </a:rPr>
              <a:t>XMLToObjectExample</a:t>
            </a:r>
            <a:r>
              <a:rPr lang="en-US" b="0" i="0" dirty="0">
                <a:solidFill>
                  <a:srgbClr val="FFFFFF"/>
                </a:solidFill>
                <a:effectLst/>
                <a:latin typeface="Söhne"/>
              </a:rPr>
              <a:t> class, which contains the main method for the program.</a:t>
            </a:r>
          </a:p>
          <a:p>
            <a:pPr algn="l">
              <a:buFont typeface="+mj-lt"/>
              <a:buAutoNum type="arabicPeriod"/>
            </a:pPr>
            <a:r>
              <a:rPr lang="en-US" b="0" i="0" dirty="0">
                <a:solidFill>
                  <a:srgbClr val="FFFFFF"/>
                </a:solidFill>
                <a:effectLst/>
                <a:latin typeface="Söhne"/>
              </a:rPr>
              <a:t>Define a sample XML data as a string. This XML data represents a person element with name and age sub-elements.</a:t>
            </a:r>
          </a:p>
          <a:p>
            <a:pPr algn="l">
              <a:buFont typeface="+mj-lt"/>
              <a:buAutoNum type="arabicPeriod"/>
            </a:pPr>
            <a:r>
              <a:rPr lang="en-US" b="0" i="0" dirty="0">
                <a:solidFill>
                  <a:srgbClr val="FFFFFF"/>
                </a:solidFill>
                <a:effectLst/>
                <a:latin typeface="Söhne"/>
              </a:rPr>
              <a:t>Start a try-catch block to handle exceptions.</a:t>
            </a:r>
          </a:p>
          <a:p>
            <a:pPr algn="l">
              <a:buFont typeface="+mj-lt"/>
              <a:buAutoNum type="arabicPeriod"/>
            </a:pPr>
            <a:r>
              <a:rPr lang="en-US" b="0" i="0" dirty="0">
                <a:solidFill>
                  <a:srgbClr val="FFFFFF"/>
                </a:solidFill>
                <a:effectLst/>
                <a:latin typeface="Söhne"/>
              </a:rPr>
              <a:t>Create a </a:t>
            </a:r>
            <a:r>
              <a:rPr lang="en-US" b="0" i="0" dirty="0" err="1">
                <a:solidFill>
                  <a:srgbClr val="FFFFFF"/>
                </a:solidFill>
                <a:effectLst/>
                <a:latin typeface="Söhne"/>
              </a:rPr>
              <a:t>JAXBContext</a:t>
            </a:r>
            <a:r>
              <a:rPr lang="en-US" b="0" i="0" dirty="0">
                <a:solidFill>
                  <a:srgbClr val="FFFFFF"/>
                </a:solidFill>
                <a:effectLst/>
                <a:latin typeface="Söhne"/>
              </a:rPr>
              <a:t> for the Person class. This context will be used to configure JAXB for the given Java class.</a:t>
            </a:r>
          </a:p>
          <a:p>
            <a:pPr algn="l">
              <a:buFont typeface="+mj-lt"/>
              <a:buAutoNum type="arabicPeriod"/>
            </a:pPr>
            <a:r>
              <a:rPr lang="en-US" b="0" i="0" dirty="0">
                <a:solidFill>
                  <a:srgbClr val="FFFFFF"/>
                </a:solidFill>
                <a:effectLst/>
                <a:latin typeface="Söhne"/>
              </a:rPr>
              <a:t>Create an </a:t>
            </a:r>
            <a:r>
              <a:rPr lang="en-US" b="0" i="0" dirty="0" err="1">
                <a:solidFill>
                  <a:srgbClr val="FFFFFF"/>
                </a:solidFill>
                <a:effectLst/>
                <a:latin typeface="Söhne"/>
              </a:rPr>
              <a:t>Unmarshaller</a:t>
            </a:r>
            <a:r>
              <a:rPr lang="en-US" b="0" i="0" dirty="0">
                <a:solidFill>
                  <a:srgbClr val="FFFFFF"/>
                </a:solidFill>
                <a:effectLst/>
                <a:latin typeface="Söhne"/>
              </a:rPr>
              <a:t> instance. The </a:t>
            </a:r>
            <a:r>
              <a:rPr lang="en-US" b="0" i="0" dirty="0" err="1">
                <a:solidFill>
                  <a:srgbClr val="FFFFFF"/>
                </a:solidFill>
                <a:effectLst/>
                <a:latin typeface="Söhne"/>
              </a:rPr>
              <a:t>unmarshaller</a:t>
            </a:r>
            <a:r>
              <a:rPr lang="en-US" b="0" i="0" dirty="0">
                <a:solidFill>
                  <a:srgbClr val="FFFFFF"/>
                </a:solidFill>
                <a:effectLst/>
                <a:latin typeface="Söhne"/>
              </a:rPr>
              <a:t> is used to convert XML data into Java objects.</a:t>
            </a:r>
          </a:p>
          <a:p>
            <a:pPr algn="l">
              <a:buFont typeface="+mj-lt"/>
              <a:buAutoNum type="arabicPeriod"/>
            </a:pPr>
            <a:r>
              <a:rPr lang="en-US" b="0" i="0" dirty="0">
                <a:solidFill>
                  <a:srgbClr val="FFFFFF"/>
                </a:solidFill>
                <a:effectLst/>
                <a:latin typeface="Söhne"/>
              </a:rPr>
              <a:t>Create a </a:t>
            </a:r>
            <a:r>
              <a:rPr lang="en-US" b="0" i="0" dirty="0" err="1">
                <a:solidFill>
                  <a:srgbClr val="FFFFFF"/>
                </a:solidFill>
                <a:effectLst/>
                <a:latin typeface="Söhne"/>
              </a:rPr>
              <a:t>StringReader</a:t>
            </a:r>
            <a:r>
              <a:rPr lang="en-US" b="0" i="0" dirty="0">
                <a:solidFill>
                  <a:srgbClr val="FFFFFF"/>
                </a:solidFill>
                <a:effectLst/>
                <a:latin typeface="Söhne"/>
              </a:rPr>
              <a:t> to read the XML data. The </a:t>
            </a:r>
            <a:r>
              <a:rPr lang="en-US" b="0" i="0" dirty="0" err="1">
                <a:solidFill>
                  <a:srgbClr val="FFFFFF"/>
                </a:solidFill>
                <a:effectLst/>
                <a:latin typeface="Söhne"/>
              </a:rPr>
              <a:t>StringReader</a:t>
            </a:r>
            <a:r>
              <a:rPr lang="en-US" b="0" i="0" dirty="0">
                <a:solidFill>
                  <a:srgbClr val="FFFFFF"/>
                </a:solidFill>
                <a:effectLst/>
                <a:latin typeface="Söhne"/>
              </a:rPr>
              <a:t> is used to provide the XML data for unmarshalling.</a:t>
            </a:r>
          </a:p>
          <a:p>
            <a:pPr algn="l">
              <a:buFont typeface="+mj-lt"/>
              <a:buAutoNum type="arabicPeriod"/>
            </a:pPr>
            <a:r>
              <a:rPr lang="en-US" b="0" i="0" dirty="0" err="1">
                <a:solidFill>
                  <a:srgbClr val="FFFFFF"/>
                </a:solidFill>
                <a:effectLst/>
                <a:latin typeface="Söhne"/>
              </a:rPr>
              <a:t>Unmarshal</a:t>
            </a:r>
            <a:r>
              <a:rPr lang="en-US" b="0" i="0" dirty="0">
                <a:solidFill>
                  <a:srgbClr val="FFFFFF"/>
                </a:solidFill>
                <a:effectLst/>
                <a:latin typeface="Söhne"/>
              </a:rPr>
              <a:t> (convert) the XML data into a Person object by using the </a:t>
            </a:r>
            <a:r>
              <a:rPr lang="en-US" b="0" i="0" dirty="0" err="1">
                <a:solidFill>
                  <a:srgbClr val="FFFFFF"/>
                </a:solidFill>
                <a:effectLst/>
                <a:latin typeface="Söhne"/>
              </a:rPr>
              <a:t>unmarshal</a:t>
            </a:r>
            <a:r>
              <a:rPr lang="en-US" b="0" i="0" dirty="0">
                <a:solidFill>
                  <a:srgbClr val="FFFFFF"/>
                </a:solidFill>
                <a:effectLst/>
                <a:latin typeface="Söhne"/>
              </a:rPr>
              <a:t> method of the </a:t>
            </a:r>
            <a:r>
              <a:rPr lang="en-US" b="0" i="0" dirty="0" err="1">
                <a:solidFill>
                  <a:srgbClr val="FFFFFF"/>
                </a:solidFill>
                <a:effectLst/>
                <a:latin typeface="Söhne"/>
              </a:rPr>
              <a:t>Unmarshaller</a:t>
            </a:r>
            <a:r>
              <a:rPr lang="en-US" b="0" i="0" dirty="0">
                <a:solidFill>
                  <a:srgbClr val="FFFFFF"/>
                </a:solidFill>
                <a:effectLst/>
                <a:latin typeface="Söhne"/>
              </a:rPr>
              <a:t>. The result is stored in the person variable.</a:t>
            </a:r>
          </a:p>
          <a:p>
            <a:pPr algn="l"/>
            <a:r>
              <a:rPr lang="en-US" b="0" i="0" dirty="0">
                <a:solidFill>
                  <a:srgbClr val="FFFFFF"/>
                </a:solidFill>
                <a:effectLst/>
                <a:latin typeface="Söhne"/>
              </a:rPr>
              <a:t>19-20. Access and print the name and age properties of the Person object.</a:t>
            </a:r>
          </a:p>
          <a:p>
            <a:pPr algn="l">
              <a:buFont typeface="+mj-lt"/>
              <a:buAutoNum type="arabicPeriod" startAt="23"/>
            </a:pPr>
            <a:r>
              <a:rPr lang="en-US" b="0" i="0" dirty="0">
                <a:solidFill>
                  <a:srgbClr val="FFFFFF"/>
                </a:solidFill>
                <a:effectLst/>
                <a:latin typeface="Söhne"/>
              </a:rPr>
              <a:t>Close the try block.</a:t>
            </a:r>
          </a:p>
          <a:p>
            <a:pPr algn="l"/>
            <a:r>
              <a:rPr lang="en-US" b="0" i="0" dirty="0">
                <a:solidFill>
                  <a:srgbClr val="FFFFFF"/>
                </a:solidFill>
                <a:effectLst/>
                <a:latin typeface="Söhne"/>
              </a:rPr>
              <a:t>25-28. Define the Person class, which represents the Java class that corresponds to the XML data. This class has fields for name and age, along with getter and setter methods.</a:t>
            </a:r>
          </a:p>
          <a:p>
            <a:pPr algn="l"/>
            <a:r>
              <a:rPr lang="en-US" b="0" i="0" dirty="0">
                <a:solidFill>
                  <a:srgbClr val="FFFFFF"/>
                </a:solidFill>
                <a:effectLst/>
                <a:latin typeface="Söhne"/>
              </a:rPr>
              <a:t>The program uses JAXB to </a:t>
            </a:r>
            <a:r>
              <a:rPr lang="en-US" b="0" i="0" dirty="0" err="1">
                <a:solidFill>
                  <a:srgbClr val="FFFFFF"/>
                </a:solidFill>
                <a:effectLst/>
                <a:latin typeface="Söhne"/>
              </a:rPr>
              <a:t>unmarshal</a:t>
            </a:r>
            <a:r>
              <a:rPr lang="en-US" b="0" i="0" dirty="0">
                <a:solidFill>
                  <a:srgbClr val="FFFFFF"/>
                </a:solidFill>
                <a:effectLst/>
                <a:latin typeface="Söhne"/>
              </a:rPr>
              <a:t> the provided XML data and create a Person object, which is then used to access and print the name and age properties. Any exceptions that occur during the process are caught and printed to the console.</a:t>
            </a:r>
          </a:p>
          <a:p>
            <a:br>
              <a:rPr lang="en-US" b="0" i="0" dirty="0">
                <a:solidFill>
                  <a:srgbClr val="FFFFFF"/>
                </a:solidFill>
                <a:effectLst/>
                <a:latin typeface="Söhne"/>
              </a:rPr>
            </a:b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340364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D1D5DB"/>
                </a:solidFill>
                <a:effectLst/>
                <a:latin typeface="Söhne"/>
              </a:rPr>
              <a:t>Import necessary Java classes and JAXB-related classes.</a:t>
            </a:r>
          </a:p>
          <a:p>
            <a:pPr algn="l">
              <a:buFont typeface="+mj-lt"/>
              <a:buAutoNum type="arabicPeriod"/>
            </a:pPr>
            <a:r>
              <a:rPr lang="en-US" b="0" i="0" dirty="0">
                <a:solidFill>
                  <a:srgbClr val="D1D5DB"/>
                </a:solidFill>
                <a:effectLst/>
                <a:latin typeface="Söhne"/>
              </a:rPr>
              <a:t>Define the </a:t>
            </a:r>
            <a:r>
              <a:rPr lang="en-US" b="0" i="0" dirty="0" err="1">
                <a:solidFill>
                  <a:srgbClr val="D1D5DB"/>
                </a:solidFill>
                <a:effectLst/>
                <a:latin typeface="Söhne"/>
              </a:rPr>
              <a:t>ObjectToXMLExample</a:t>
            </a:r>
            <a:r>
              <a:rPr lang="en-US" b="0" i="0" dirty="0">
                <a:solidFill>
                  <a:srgbClr val="D1D5DB"/>
                </a:solidFill>
                <a:effectLst/>
                <a:latin typeface="Söhne"/>
              </a:rPr>
              <a:t> class, which contains the main method for the program.</a:t>
            </a:r>
          </a:p>
          <a:p>
            <a:pPr algn="l"/>
            <a:r>
              <a:rPr lang="en-US" b="0" i="0" dirty="0">
                <a:solidFill>
                  <a:srgbClr val="D1D5DB"/>
                </a:solidFill>
                <a:effectLst/>
                <a:latin typeface="Söhne"/>
              </a:rPr>
              <a:t>6-10. Create a Person object and set its name and age properties. This object will be converted to XML.</a:t>
            </a:r>
          </a:p>
          <a:p>
            <a:pPr algn="l">
              <a:buFont typeface="+mj-lt"/>
              <a:buAutoNum type="arabicPeriod" startAt="12"/>
            </a:pPr>
            <a:r>
              <a:rPr lang="en-US" b="0" i="0" dirty="0">
                <a:solidFill>
                  <a:srgbClr val="D1D5DB"/>
                </a:solidFill>
                <a:effectLst/>
                <a:latin typeface="Söhne"/>
              </a:rPr>
              <a:t>Start a try-catch block to handle exceptions.</a:t>
            </a:r>
          </a:p>
          <a:p>
            <a:pPr algn="l">
              <a:buFont typeface="+mj-lt"/>
              <a:buAutoNum type="arabicPeriod" startAt="12"/>
            </a:pPr>
            <a:r>
              <a:rPr lang="en-US" b="0" i="0" dirty="0">
                <a:solidFill>
                  <a:srgbClr val="D1D5DB"/>
                </a:solidFill>
                <a:effectLst/>
                <a:latin typeface="Söhne"/>
              </a:rPr>
              <a:t>Create a </a:t>
            </a:r>
            <a:r>
              <a:rPr lang="en-US" b="0" i="0" dirty="0" err="1">
                <a:solidFill>
                  <a:srgbClr val="D1D5DB"/>
                </a:solidFill>
                <a:effectLst/>
                <a:latin typeface="Söhne"/>
              </a:rPr>
              <a:t>JAXBContext</a:t>
            </a:r>
            <a:r>
              <a:rPr lang="en-US" b="0" i="0" dirty="0">
                <a:solidFill>
                  <a:srgbClr val="D1D5DB"/>
                </a:solidFill>
                <a:effectLst/>
                <a:latin typeface="Söhne"/>
              </a:rPr>
              <a:t> for the Person class. This context will be used to configure JAXB for the given Java class.</a:t>
            </a:r>
          </a:p>
          <a:p>
            <a:pPr algn="l">
              <a:buFont typeface="+mj-lt"/>
              <a:buAutoNum type="arabicPeriod" startAt="12"/>
            </a:pPr>
            <a:r>
              <a:rPr lang="en-US" b="0" i="0" dirty="0">
                <a:solidFill>
                  <a:srgbClr val="D1D5DB"/>
                </a:solidFill>
                <a:effectLst/>
                <a:latin typeface="Söhne"/>
              </a:rPr>
              <a:t>Create a Marshaller instance. The marshaller is used to convert Java objects into XML data.</a:t>
            </a:r>
          </a:p>
          <a:p>
            <a:pPr algn="l">
              <a:buFont typeface="+mj-lt"/>
              <a:buAutoNum type="arabicPeriod" startAt="12"/>
            </a:pPr>
            <a:r>
              <a:rPr lang="en-US" b="0" i="0" dirty="0">
                <a:solidFill>
                  <a:srgbClr val="D1D5DB"/>
                </a:solidFill>
                <a:effectLst/>
                <a:latin typeface="Söhne"/>
              </a:rPr>
              <a:t>Create a </a:t>
            </a:r>
            <a:r>
              <a:rPr lang="en-US" b="0" i="0" dirty="0" err="1">
                <a:solidFill>
                  <a:srgbClr val="D1D5DB"/>
                </a:solidFill>
                <a:effectLst/>
                <a:latin typeface="Söhne"/>
              </a:rPr>
              <a:t>StringWriter</a:t>
            </a:r>
            <a:r>
              <a:rPr lang="en-US" b="0" i="0" dirty="0">
                <a:solidFill>
                  <a:srgbClr val="D1D5DB"/>
                </a:solidFill>
                <a:effectLst/>
                <a:latin typeface="Söhne"/>
              </a:rPr>
              <a:t> to write the XML data. The </a:t>
            </a:r>
            <a:r>
              <a:rPr lang="en-US" b="0" i="0" dirty="0" err="1">
                <a:solidFill>
                  <a:srgbClr val="D1D5DB"/>
                </a:solidFill>
                <a:effectLst/>
                <a:latin typeface="Söhne"/>
              </a:rPr>
              <a:t>StringWriter</a:t>
            </a:r>
            <a:r>
              <a:rPr lang="en-US" b="0" i="0" dirty="0">
                <a:solidFill>
                  <a:srgbClr val="D1D5DB"/>
                </a:solidFill>
                <a:effectLst/>
                <a:latin typeface="Söhne"/>
              </a:rPr>
              <a:t> is used to store the XML representation of the Java object.</a:t>
            </a:r>
          </a:p>
          <a:p>
            <a:pPr algn="l">
              <a:buFont typeface="+mj-lt"/>
              <a:buAutoNum type="arabicPeriod" startAt="12"/>
            </a:pPr>
            <a:r>
              <a:rPr lang="en-US" b="0" i="0" dirty="0">
                <a:solidFill>
                  <a:srgbClr val="D1D5DB"/>
                </a:solidFill>
                <a:effectLst/>
                <a:latin typeface="Söhne"/>
              </a:rPr>
              <a:t>Marshal (convert) the Person object to XML by using the marshal method of the Marshaller. The resulting XML is stored in the </a:t>
            </a:r>
            <a:r>
              <a:rPr lang="en-US" b="0" i="0" dirty="0" err="1">
                <a:solidFill>
                  <a:srgbClr val="D1D5DB"/>
                </a:solidFill>
                <a:effectLst/>
                <a:latin typeface="Söhne"/>
              </a:rPr>
              <a:t>StringWriter</a:t>
            </a:r>
            <a:r>
              <a:rPr lang="en-US" b="0" i="0" dirty="0">
                <a:solidFill>
                  <a:srgbClr val="D1D5DB"/>
                </a:solidFill>
                <a:effectLst/>
                <a:latin typeface="Söhne"/>
              </a:rPr>
              <a:t>.</a:t>
            </a:r>
          </a:p>
          <a:p>
            <a:pPr algn="l"/>
            <a:r>
              <a:rPr lang="en-US" b="0" i="0" dirty="0">
                <a:solidFill>
                  <a:srgbClr val="D1D5DB"/>
                </a:solidFill>
                <a:effectLst/>
                <a:latin typeface="Söhne"/>
              </a:rPr>
              <a:t>22-26. Print the XML representation of the Person object to the console.</a:t>
            </a:r>
          </a:p>
          <a:p>
            <a:pPr algn="l"/>
            <a:r>
              <a:rPr lang="en-US" b="0" i="0" dirty="0">
                <a:solidFill>
                  <a:srgbClr val="D1D5DB"/>
                </a:solidFill>
                <a:effectLst/>
                <a:latin typeface="Söhne"/>
              </a:rPr>
              <a:t>28-31. Close the try block.</a:t>
            </a:r>
          </a:p>
          <a:p>
            <a:pPr algn="l"/>
            <a:r>
              <a:rPr lang="en-US" b="0" i="0" dirty="0">
                <a:solidFill>
                  <a:srgbClr val="D1D5DB"/>
                </a:solidFill>
                <a:effectLst/>
                <a:latin typeface="Söhne"/>
              </a:rPr>
              <a:t>33-36. Define the Person class, which represents the Java class that corresponds to the XML data. This class has fields for name and age, along with getter and setter methods.</a:t>
            </a:r>
          </a:p>
          <a:p>
            <a:pPr algn="l"/>
            <a:r>
              <a:rPr lang="en-US" b="0" i="0" dirty="0">
                <a:solidFill>
                  <a:srgbClr val="D1D5DB"/>
                </a:solidFill>
                <a:effectLst/>
                <a:latin typeface="Söhne"/>
              </a:rPr>
              <a:t>The program uses JAXB to marshal the Person object into XML data and then prints the XML representation to the console. Any exceptions that occur during the process are caught and printed to the console.</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513044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4" name="Text 1"/>
          <p:cNvSpPr/>
          <p:nvPr/>
        </p:nvSpPr>
        <p:spPr>
          <a:xfrm>
            <a:off x="6396990" y="1690330"/>
            <a:ext cx="7322820" cy="833199"/>
          </a:xfrm>
          <a:prstGeom prst="rect">
            <a:avLst/>
          </a:prstGeom>
          <a:noFill/>
          <a:ln/>
        </p:spPr>
        <p:txBody>
          <a:bodyPr wrap="none" rtlCol="0" anchor="t"/>
          <a:lstStyle/>
          <a:p>
            <a:pPr marL="0" indent="0" algn="ctr">
              <a:lnSpc>
                <a:spcPts val="6561"/>
              </a:lnSpc>
              <a:buNone/>
            </a:pPr>
            <a:r>
              <a:rPr lang="en-US" sz="5249" b="1" dirty="0">
                <a:solidFill>
                  <a:srgbClr val="FFFFFF"/>
                </a:solidFill>
                <a:latin typeface="Nunito" pitchFamily="34" charset="0"/>
                <a:ea typeface="Nunito" pitchFamily="34" charset="-122"/>
                <a:cs typeface="Nunito" pitchFamily="34" charset="-120"/>
              </a:rPr>
              <a:t>XML to Objects  </a:t>
            </a:r>
            <a:endParaRPr lang="en-US" sz="5249" dirty="0"/>
          </a:p>
        </p:txBody>
      </p:sp>
      <p:sp>
        <p:nvSpPr>
          <p:cNvPr id="5" name="Text 2"/>
          <p:cNvSpPr/>
          <p:nvPr/>
        </p:nvSpPr>
        <p:spPr>
          <a:xfrm>
            <a:off x="7391995" y="2856786"/>
            <a:ext cx="5332690" cy="833199"/>
          </a:xfrm>
          <a:prstGeom prst="rect">
            <a:avLst/>
          </a:prstGeom>
          <a:noFill/>
          <a:ln/>
        </p:spPr>
        <p:txBody>
          <a:bodyPr wrap="none" rtlCol="0" anchor="t"/>
          <a:lstStyle/>
          <a:p>
            <a:pPr marL="0" indent="0" algn="ctr">
              <a:lnSpc>
                <a:spcPts val="6561"/>
              </a:lnSpc>
              <a:buNone/>
            </a:pPr>
            <a:r>
              <a:rPr lang="en-US" sz="5249" b="1" dirty="0">
                <a:solidFill>
                  <a:srgbClr val="FFFFFF"/>
                </a:solidFill>
                <a:latin typeface="Nunito" pitchFamily="34" charset="0"/>
                <a:ea typeface="Nunito" pitchFamily="34" charset="-122"/>
                <a:cs typeface="Nunito" pitchFamily="34" charset="-120"/>
              </a:rPr>
              <a:t>&amp;</a:t>
            </a:r>
            <a:endParaRPr lang="en-US" sz="5249" dirty="0"/>
          </a:p>
        </p:txBody>
      </p:sp>
      <p:sp>
        <p:nvSpPr>
          <p:cNvPr id="6" name="Text 3"/>
          <p:cNvSpPr/>
          <p:nvPr/>
        </p:nvSpPr>
        <p:spPr>
          <a:xfrm>
            <a:off x="6484620" y="4023241"/>
            <a:ext cx="7147560" cy="833199"/>
          </a:xfrm>
          <a:prstGeom prst="rect">
            <a:avLst/>
          </a:prstGeom>
          <a:noFill/>
          <a:ln/>
        </p:spPr>
        <p:txBody>
          <a:bodyPr wrap="none" rtlCol="0" anchor="t"/>
          <a:lstStyle/>
          <a:p>
            <a:pPr marL="0" indent="0" algn="ctr">
              <a:lnSpc>
                <a:spcPts val="6561"/>
              </a:lnSpc>
              <a:buNone/>
            </a:pPr>
            <a:r>
              <a:rPr lang="en-US" sz="5249" b="1" dirty="0">
                <a:solidFill>
                  <a:srgbClr val="FFFFFF"/>
                </a:solidFill>
                <a:latin typeface="Nunito" pitchFamily="34" charset="0"/>
                <a:ea typeface="Nunito" pitchFamily="34" charset="-122"/>
                <a:cs typeface="Nunito" pitchFamily="34" charset="-120"/>
              </a:rPr>
              <a:t>Objects to XML </a:t>
            </a:r>
          </a:p>
          <a:p>
            <a:pPr marL="0" indent="0" algn="ctr">
              <a:lnSpc>
                <a:spcPts val="6561"/>
              </a:lnSpc>
              <a:buNone/>
            </a:pPr>
            <a:endParaRPr lang="en-US" sz="5249" dirty="0"/>
          </a:p>
        </p:txBody>
      </p:sp>
      <p:sp>
        <p:nvSpPr>
          <p:cNvPr id="7" name="Text 4"/>
          <p:cNvSpPr/>
          <p:nvPr/>
        </p:nvSpPr>
        <p:spPr>
          <a:xfrm>
            <a:off x="6319599" y="5189696"/>
            <a:ext cx="7477601"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Explore the world of Java and XML integration. Learn how to seamlessly convert XML to Java objects and vice versa with the JAXB API.</a:t>
            </a:r>
            <a:endParaRPr lang="en-US" sz="1750" dirty="0"/>
          </a:p>
        </p:txBody>
      </p:sp>
      <p:sp>
        <p:nvSpPr>
          <p:cNvPr id="10" name="Text 7"/>
          <p:cNvSpPr/>
          <p:nvPr/>
        </p:nvSpPr>
        <p:spPr>
          <a:xfrm>
            <a:off x="8536133" y="6771322"/>
            <a:ext cx="3044413" cy="1024973"/>
          </a:xfrm>
          <a:prstGeom prst="rect">
            <a:avLst/>
          </a:prstGeom>
          <a:noFill/>
          <a:ln/>
        </p:spPr>
        <p:txBody>
          <a:bodyPr wrap="none" rtlCol="0" anchor="t"/>
          <a:lstStyle/>
          <a:p>
            <a:pPr marL="0" indent="0" algn="ctr">
              <a:lnSpc>
                <a:spcPts val="3062"/>
              </a:lnSpc>
              <a:buNone/>
            </a:pPr>
            <a:r>
              <a:rPr lang="en-US" sz="2187" b="1" dirty="0">
                <a:solidFill>
                  <a:srgbClr val="FFFFFF"/>
                </a:solidFill>
                <a:latin typeface="PT Sans" pitchFamily="34" charset="0"/>
                <a:ea typeface="PT Sans" pitchFamily="34" charset="-122"/>
                <a:cs typeface="PT Sans" pitchFamily="34" charset="-120"/>
              </a:rPr>
              <a:t>By</a:t>
            </a:r>
          </a:p>
          <a:p>
            <a:pPr marL="0" indent="0" algn="ctr">
              <a:lnSpc>
                <a:spcPts val="3062"/>
              </a:lnSpc>
              <a:buNone/>
            </a:pPr>
            <a:r>
              <a:rPr lang="en-US" sz="2187" b="1" dirty="0">
                <a:solidFill>
                  <a:srgbClr val="FFFFFF"/>
                </a:solidFill>
                <a:latin typeface="PT Sans" pitchFamily="34" charset="0"/>
                <a:ea typeface="PT Sans" pitchFamily="34" charset="-122"/>
                <a:cs typeface="PT Sans" pitchFamily="34" charset="-120"/>
              </a:rPr>
              <a:t> Parth &amp; Kunal</a:t>
            </a:r>
            <a:endParaRPr lang="en-US" sz="2187" dirty="0"/>
          </a:p>
        </p:txBody>
      </p:sp>
      <p:pic>
        <p:nvPicPr>
          <p:cNvPr id="11"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4" name="Text 1"/>
          <p:cNvSpPr/>
          <p:nvPr/>
        </p:nvSpPr>
        <p:spPr>
          <a:xfrm>
            <a:off x="833199" y="2801303"/>
            <a:ext cx="4443889"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References</a:t>
            </a:r>
            <a:endParaRPr lang="en-US" sz="4374" dirty="0"/>
          </a:p>
        </p:txBody>
      </p:sp>
      <p:sp>
        <p:nvSpPr>
          <p:cNvPr id="5" name="Text 2"/>
          <p:cNvSpPr/>
          <p:nvPr/>
        </p:nvSpPr>
        <p:spPr>
          <a:xfrm>
            <a:off x="1188601" y="3828931"/>
            <a:ext cx="7122200"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https://jaxb.java.net/guide/Java Architecture for XML Bindingfrom and into XML documents.</a:t>
            </a:r>
            <a:endParaRPr lang="en-US" sz="1750" dirty="0"/>
          </a:p>
        </p:txBody>
      </p:sp>
      <p:sp>
        <p:nvSpPr>
          <p:cNvPr id="6" name="Text 3"/>
          <p:cNvSpPr/>
          <p:nvPr/>
        </p:nvSpPr>
        <p:spPr>
          <a:xfrm>
            <a:off x="1188601" y="4628555"/>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https://www.tutorialspoint.com/xml/xml_quick_guide.htm</a:t>
            </a:r>
            <a:endParaRPr lang="en-US" sz="1750" dirty="0"/>
          </a:p>
        </p:txBody>
      </p:sp>
      <p:sp>
        <p:nvSpPr>
          <p:cNvPr id="7" name="Text 4"/>
          <p:cNvSpPr/>
          <p:nvPr/>
        </p:nvSpPr>
        <p:spPr>
          <a:xfrm>
            <a:off x="1188601" y="5072777"/>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https://docs.oracle.com/javase/tutorial/jaxb/intro/index.html</a:t>
            </a:r>
            <a:endParaRPr lang="en-US" sz="1750" dirty="0"/>
          </a:p>
        </p:txBody>
      </p:sp>
      <p:pic>
        <p:nvPicPr>
          <p:cNvPr id="8"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4" name="Text 1"/>
          <p:cNvSpPr/>
          <p:nvPr/>
        </p:nvSpPr>
        <p:spPr>
          <a:xfrm>
            <a:off x="3307080" y="4114800"/>
            <a:ext cx="8016240" cy="694373"/>
          </a:xfrm>
          <a:prstGeom prst="rect">
            <a:avLst/>
          </a:prstGeom>
          <a:noFill/>
          <a:ln/>
        </p:spPr>
        <p:txBody>
          <a:bodyPr wrap="none" rtlCol="0" anchor="t"/>
          <a:lstStyle/>
          <a:p>
            <a:pPr marL="0" indent="0">
              <a:lnSpc>
                <a:spcPts val="5468"/>
              </a:lnSpc>
              <a:buNone/>
            </a:pPr>
            <a:r>
              <a:rPr lang="en-US" sz="12000" b="1" dirty="0">
                <a:solidFill>
                  <a:srgbClr val="FFFFFF"/>
                </a:solidFill>
                <a:latin typeface="Nunito" pitchFamily="34" charset="0"/>
                <a:ea typeface="Nunito" pitchFamily="34" charset="-122"/>
                <a:cs typeface="Nunito" pitchFamily="34" charset="-120"/>
              </a:rPr>
              <a:t>Thank You !</a:t>
            </a:r>
            <a:endParaRPr lang="en-US" sz="12000" dirty="0"/>
          </a:p>
        </p:txBody>
      </p:sp>
    </p:spTree>
    <p:extLst>
      <p:ext uri="{BB962C8B-B14F-4D97-AF65-F5344CB8AC3E}">
        <p14:creationId xmlns:p14="http://schemas.microsoft.com/office/powerpoint/2010/main" val="183835562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4" name="Text 1"/>
          <p:cNvSpPr/>
          <p:nvPr/>
        </p:nvSpPr>
        <p:spPr>
          <a:xfrm>
            <a:off x="6319599" y="2712482"/>
            <a:ext cx="4443889"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Introduction</a:t>
            </a:r>
            <a:endParaRPr lang="en-US" sz="4374" dirty="0"/>
          </a:p>
        </p:txBody>
      </p:sp>
      <p:sp>
        <p:nvSpPr>
          <p:cNvPr id="5" name="Text 2"/>
          <p:cNvSpPr/>
          <p:nvPr/>
        </p:nvSpPr>
        <p:spPr>
          <a:xfrm>
            <a:off x="6319599" y="3740110"/>
            <a:ext cx="7477601"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XML stands for eXtensible Markup Language. It is a markup language that allows users to create their own customized markup tags to describe content. Java objects are instances of classes that represent data and have associated methods to modify or interact with that data. In this presentation, we will explore how to convert XML to Java objects and vice versa.</a:t>
            </a:r>
            <a:endParaRPr lang="en-US" sz="175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505"/>
          </a:xfrm>
          <a:prstGeom prst="rect">
            <a:avLst/>
          </a:prstGeom>
          <a:solidFill>
            <a:srgbClr val="00002E">
              <a:alpha val="75000"/>
            </a:srgbClr>
          </a:solidFill>
          <a:ln w="54888">
            <a:solidFill>
              <a:srgbClr val="262654"/>
            </a:solidFill>
            <a:prstDash val="solid"/>
          </a:ln>
        </p:spPr>
        <p:txBody>
          <a:bodyPr/>
          <a:lstStyle/>
          <a:p>
            <a:endParaRPr lang="en-IN"/>
          </a:p>
        </p:txBody>
      </p:sp>
      <p:sp>
        <p:nvSpPr>
          <p:cNvPr id="4" name="Text 1"/>
          <p:cNvSpPr/>
          <p:nvPr/>
        </p:nvSpPr>
        <p:spPr>
          <a:xfrm>
            <a:off x="2398514" y="604838"/>
            <a:ext cx="5326380" cy="687348"/>
          </a:xfrm>
          <a:prstGeom prst="rect">
            <a:avLst/>
          </a:prstGeom>
          <a:noFill/>
          <a:ln/>
        </p:spPr>
        <p:txBody>
          <a:bodyPr wrap="none" rtlCol="0" anchor="t"/>
          <a:lstStyle/>
          <a:p>
            <a:pPr marL="0" indent="0">
              <a:lnSpc>
                <a:spcPts val="5412"/>
              </a:lnSpc>
              <a:buNone/>
            </a:pPr>
            <a:r>
              <a:rPr lang="en-US" sz="4330" b="1" dirty="0">
                <a:solidFill>
                  <a:srgbClr val="FFFFFF"/>
                </a:solidFill>
                <a:latin typeface="Nunito" pitchFamily="34" charset="0"/>
                <a:ea typeface="Nunito" pitchFamily="34" charset="-122"/>
                <a:cs typeface="Nunito" pitchFamily="34" charset="-120"/>
              </a:rPr>
              <a:t>- Explanation of XML</a:t>
            </a:r>
            <a:endParaRPr lang="en-US" sz="4330" dirty="0"/>
          </a:p>
        </p:txBody>
      </p:sp>
      <p:sp>
        <p:nvSpPr>
          <p:cNvPr id="5" name="Shape 2"/>
          <p:cNvSpPr/>
          <p:nvPr/>
        </p:nvSpPr>
        <p:spPr>
          <a:xfrm>
            <a:off x="2398514" y="1732002"/>
            <a:ext cx="3057763" cy="1889760"/>
          </a:xfrm>
          <a:prstGeom prst="roundRect">
            <a:avLst>
              <a:gd name="adj" fmla="val 20951"/>
            </a:avLst>
          </a:prstGeom>
          <a:noFill/>
          <a:ln w="27384">
            <a:solidFill>
              <a:srgbClr val="F2B42D"/>
            </a:solidFill>
            <a:prstDash val="solid"/>
          </a:ln>
        </p:spPr>
        <p:txBody>
          <a:bodyPr/>
          <a:lstStyle/>
          <a:p>
            <a:endParaRPr lang="en-IN"/>
          </a:p>
        </p:txBody>
      </p:sp>
      <p:pic>
        <p:nvPicPr>
          <p:cNvPr id="6" name="Image 1" descr="preencoded.png"/>
          <p:cNvPicPr>
            <a:picLocks noChangeAspect="1"/>
          </p:cNvPicPr>
          <p:nvPr/>
        </p:nvPicPr>
        <p:blipFill>
          <a:blip r:embed="rId4"/>
          <a:stretch>
            <a:fillRect/>
          </a:stretch>
        </p:blipFill>
        <p:spPr>
          <a:xfrm>
            <a:off x="2425898" y="1759387"/>
            <a:ext cx="3002994" cy="1834991"/>
          </a:xfrm>
          <a:prstGeom prst="rect">
            <a:avLst/>
          </a:prstGeom>
        </p:spPr>
      </p:pic>
      <p:sp>
        <p:nvSpPr>
          <p:cNvPr id="7" name="Text 3"/>
          <p:cNvSpPr/>
          <p:nvPr/>
        </p:nvSpPr>
        <p:spPr>
          <a:xfrm>
            <a:off x="2398514" y="3896678"/>
            <a:ext cx="3032760" cy="343614"/>
          </a:xfrm>
          <a:prstGeom prst="rect">
            <a:avLst/>
          </a:prstGeom>
          <a:noFill/>
          <a:ln/>
        </p:spPr>
        <p:txBody>
          <a:bodyPr wrap="none" rtlCol="0" anchor="t"/>
          <a:lstStyle/>
          <a:p>
            <a:pPr marL="0" indent="0" algn="l">
              <a:lnSpc>
                <a:spcPts val="2706"/>
              </a:lnSpc>
              <a:buNone/>
            </a:pPr>
            <a:r>
              <a:rPr lang="en-US" sz="2165" b="1" dirty="0">
                <a:solidFill>
                  <a:srgbClr val="F2B42D"/>
                </a:solidFill>
                <a:latin typeface="Nunito" pitchFamily="34" charset="0"/>
                <a:ea typeface="Nunito" pitchFamily="34" charset="-122"/>
                <a:cs typeface="Nunito" pitchFamily="34" charset="-120"/>
              </a:rPr>
              <a:t>Anatomy of an XML File</a:t>
            </a:r>
            <a:endParaRPr lang="en-US" sz="2165" dirty="0"/>
          </a:p>
        </p:txBody>
      </p:sp>
      <p:sp>
        <p:nvSpPr>
          <p:cNvPr id="8" name="Text 4"/>
          <p:cNvSpPr/>
          <p:nvPr/>
        </p:nvSpPr>
        <p:spPr>
          <a:xfrm>
            <a:off x="2398514" y="4460200"/>
            <a:ext cx="3057763" cy="3166467"/>
          </a:xfrm>
          <a:prstGeom prst="rect">
            <a:avLst/>
          </a:prstGeom>
          <a:noFill/>
          <a:ln/>
        </p:spPr>
        <p:txBody>
          <a:bodyPr wrap="square" rtlCol="0" anchor="t"/>
          <a:lstStyle/>
          <a:p>
            <a:pPr marL="0" indent="0" algn="l">
              <a:lnSpc>
                <a:spcPts val="2771"/>
              </a:lnSpc>
              <a:buNone/>
            </a:pPr>
            <a:r>
              <a:rPr lang="en-US" sz="1732" dirty="0">
                <a:solidFill>
                  <a:srgbClr val="FFFFFF"/>
                </a:solidFill>
                <a:latin typeface="PT Sans" pitchFamily="34" charset="0"/>
                <a:ea typeface="PT Sans" pitchFamily="34" charset="-122"/>
                <a:cs typeface="PT Sans" pitchFamily="34" charset="-120"/>
              </a:rPr>
              <a:t>XML documents contain a set of elements, each representing a part of the content, and a set of attributes that provide additional information about the elements. The file is enclosed in a root element that encompasses all other elements.</a:t>
            </a:r>
            <a:endParaRPr lang="en-US" sz="1732" dirty="0"/>
          </a:p>
        </p:txBody>
      </p:sp>
      <p:sp>
        <p:nvSpPr>
          <p:cNvPr id="9" name="Shape 5"/>
          <p:cNvSpPr/>
          <p:nvPr/>
        </p:nvSpPr>
        <p:spPr>
          <a:xfrm>
            <a:off x="5786199" y="1732002"/>
            <a:ext cx="3057882" cy="1889879"/>
          </a:xfrm>
          <a:prstGeom prst="roundRect">
            <a:avLst>
              <a:gd name="adj" fmla="val 20950"/>
            </a:avLst>
          </a:prstGeom>
          <a:noFill/>
          <a:ln w="27384">
            <a:solidFill>
              <a:srgbClr val="D7425E"/>
            </a:solidFill>
            <a:prstDash val="solid"/>
          </a:ln>
        </p:spPr>
        <p:txBody>
          <a:bodyPr/>
          <a:lstStyle/>
          <a:p>
            <a:endParaRPr lang="en-IN"/>
          </a:p>
        </p:txBody>
      </p:sp>
      <p:pic>
        <p:nvPicPr>
          <p:cNvPr id="10" name="Image 2" descr="preencoded.png"/>
          <p:cNvPicPr>
            <a:picLocks noChangeAspect="1"/>
          </p:cNvPicPr>
          <p:nvPr/>
        </p:nvPicPr>
        <p:blipFill>
          <a:blip r:embed="rId5"/>
          <a:stretch>
            <a:fillRect/>
          </a:stretch>
        </p:blipFill>
        <p:spPr>
          <a:xfrm>
            <a:off x="5813584" y="1759387"/>
            <a:ext cx="3003113" cy="1835110"/>
          </a:xfrm>
          <a:prstGeom prst="rect">
            <a:avLst/>
          </a:prstGeom>
        </p:spPr>
      </p:pic>
      <p:sp>
        <p:nvSpPr>
          <p:cNvPr id="11" name="Text 6"/>
          <p:cNvSpPr/>
          <p:nvPr/>
        </p:nvSpPr>
        <p:spPr>
          <a:xfrm>
            <a:off x="5786199" y="3896797"/>
            <a:ext cx="2430780" cy="343614"/>
          </a:xfrm>
          <a:prstGeom prst="rect">
            <a:avLst/>
          </a:prstGeom>
          <a:noFill/>
          <a:ln/>
        </p:spPr>
        <p:txBody>
          <a:bodyPr wrap="none" rtlCol="0" anchor="t"/>
          <a:lstStyle/>
          <a:p>
            <a:pPr marL="0" indent="0" algn="l">
              <a:lnSpc>
                <a:spcPts val="2706"/>
              </a:lnSpc>
              <a:buNone/>
            </a:pPr>
            <a:r>
              <a:rPr lang="en-US" sz="2165" b="1" dirty="0">
                <a:solidFill>
                  <a:srgbClr val="D7425E"/>
                </a:solidFill>
                <a:latin typeface="Nunito" pitchFamily="34" charset="0"/>
                <a:ea typeface="Nunito" pitchFamily="34" charset="-122"/>
                <a:cs typeface="Nunito" pitchFamily="34" charset="-120"/>
              </a:rPr>
              <a:t>XML Code Example</a:t>
            </a:r>
            <a:endParaRPr lang="en-US" sz="2165" dirty="0"/>
          </a:p>
        </p:txBody>
      </p:sp>
      <p:sp>
        <p:nvSpPr>
          <p:cNvPr id="12" name="Text 7"/>
          <p:cNvSpPr/>
          <p:nvPr/>
        </p:nvSpPr>
        <p:spPr>
          <a:xfrm>
            <a:off x="5786199" y="4460319"/>
            <a:ext cx="3057882" cy="2814637"/>
          </a:xfrm>
          <a:prstGeom prst="rect">
            <a:avLst/>
          </a:prstGeom>
          <a:noFill/>
          <a:ln/>
        </p:spPr>
        <p:txBody>
          <a:bodyPr wrap="square" rtlCol="0" anchor="t"/>
          <a:lstStyle/>
          <a:p>
            <a:pPr marL="0" indent="0" algn="l">
              <a:lnSpc>
                <a:spcPts val="2771"/>
              </a:lnSpc>
              <a:buNone/>
            </a:pPr>
            <a:r>
              <a:rPr lang="en-US" sz="1732" dirty="0">
                <a:solidFill>
                  <a:srgbClr val="FFFFFF"/>
                </a:solidFill>
                <a:latin typeface="PT Sans" pitchFamily="34" charset="0"/>
                <a:ea typeface="PT Sans" pitchFamily="34" charset="-122"/>
                <a:cs typeface="PT Sans" pitchFamily="34" charset="-120"/>
              </a:rPr>
              <a:t>Each element is enclosed in a start tag and an end tag. Element names are case-sensitive and can't contain spaces or special characters. Attributes are specified in the start tag and appear in name-value pairs.</a:t>
            </a:r>
            <a:endParaRPr lang="en-US" sz="1732" dirty="0"/>
          </a:p>
        </p:txBody>
      </p:sp>
      <p:sp>
        <p:nvSpPr>
          <p:cNvPr id="13" name="Shape 8"/>
          <p:cNvSpPr/>
          <p:nvPr/>
        </p:nvSpPr>
        <p:spPr>
          <a:xfrm>
            <a:off x="9174004" y="1732002"/>
            <a:ext cx="3057882" cy="1889879"/>
          </a:xfrm>
          <a:prstGeom prst="roundRect">
            <a:avLst>
              <a:gd name="adj" fmla="val 20950"/>
            </a:avLst>
          </a:prstGeom>
          <a:noFill/>
          <a:ln w="27384">
            <a:solidFill>
              <a:srgbClr val="DD785E"/>
            </a:solidFill>
            <a:prstDash val="solid"/>
          </a:ln>
        </p:spPr>
        <p:txBody>
          <a:bodyPr/>
          <a:lstStyle/>
          <a:p>
            <a:endParaRPr lang="en-IN"/>
          </a:p>
        </p:txBody>
      </p:sp>
      <p:pic>
        <p:nvPicPr>
          <p:cNvPr id="14" name="Image 3" descr="preencoded.png"/>
          <p:cNvPicPr>
            <a:picLocks noChangeAspect="1"/>
          </p:cNvPicPr>
          <p:nvPr/>
        </p:nvPicPr>
        <p:blipFill>
          <a:blip r:embed="rId6"/>
          <a:stretch>
            <a:fillRect/>
          </a:stretch>
        </p:blipFill>
        <p:spPr>
          <a:xfrm>
            <a:off x="9201388" y="1759387"/>
            <a:ext cx="3003113" cy="1835110"/>
          </a:xfrm>
          <a:prstGeom prst="rect">
            <a:avLst/>
          </a:prstGeom>
        </p:spPr>
      </p:pic>
      <p:sp>
        <p:nvSpPr>
          <p:cNvPr id="15" name="Text 9"/>
          <p:cNvSpPr/>
          <p:nvPr/>
        </p:nvSpPr>
        <p:spPr>
          <a:xfrm>
            <a:off x="9174004" y="3896797"/>
            <a:ext cx="2199561" cy="343614"/>
          </a:xfrm>
          <a:prstGeom prst="rect">
            <a:avLst/>
          </a:prstGeom>
          <a:noFill/>
          <a:ln/>
        </p:spPr>
        <p:txBody>
          <a:bodyPr wrap="none" rtlCol="0" anchor="t"/>
          <a:lstStyle/>
          <a:p>
            <a:pPr marL="0" indent="0" algn="l">
              <a:lnSpc>
                <a:spcPts val="2706"/>
              </a:lnSpc>
              <a:buNone/>
            </a:pPr>
            <a:r>
              <a:rPr lang="en-US" sz="2165" b="1" dirty="0">
                <a:solidFill>
                  <a:srgbClr val="DD785E"/>
                </a:solidFill>
                <a:latin typeface="Nunito" pitchFamily="34" charset="0"/>
                <a:ea typeface="Nunito" pitchFamily="34" charset="-122"/>
                <a:cs typeface="Nunito" pitchFamily="34" charset="-120"/>
              </a:rPr>
              <a:t>XML Schema</a:t>
            </a:r>
            <a:endParaRPr lang="en-US" sz="2165" dirty="0"/>
          </a:p>
        </p:txBody>
      </p:sp>
      <p:sp>
        <p:nvSpPr>
          <p:cNvPr id="16" name="Text 10"/>
          <p:cNvSpPr/>
          <p:nvPr/>
        </p:nvSpPr>
        <p:spPr>
          <a:xfrm>
            <a:off x="9174004" y="4460319"/>
            <a:ext cx="3057882" cy="2462808"/>
          </a:xfrm>
          <a:prstGeom prst="rect">
            <a:avLst/>
          </a:prstGeom>
          <a:noFill/>
          <a:ln/>
        </p:spPr>
        <p:txBody>
          <a:bodyPr wrap="square" rtlCol="0" anchor="t"/>
          <a:lstStyle/>
          <a:p>
            <a:pPr marL="0" indent="0" algn="l">
              <a:lnSpc>
                <a:spcPts val="2771"/>
              </a:lnSpc>
              <a:buNone/>
            </a:pPr>
            <a:r>
              <a:rPr lang="en-US" sz="1732" dirty="0">
                <a:solidFill>
                  <a:srgbClr val="FFFFFF"/>
                </a:solidFill>
                <a:latin typeface="PT Sans" pitchFamily="34" charset="0"/>
                <a:ea typeface="PT Sans" pitchFamily="34" charset="-122"/>
                <a:cs typeface="PT Sans" pitchFamily="34" charset="-120"/>
              </a:rPr>
              <a:t>XML can be validated against a schema, which specifies the structure and data types of elements and attributes, ensuring that an XML document is well-formed and conforms to a predefined set of rules.</a:t>
            </a:r>
            <a:endParaRPr lang="en-US" sz="1732"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4" name="Text 1"/>
          <p:cNvSpPr/>
          <p:nvPr/>
        </p:nvSpPr>
        <p:spPr>
          <a:xfrm>
            <a:off x="2348389" y="1237893"/>
            <a:ext cx="720852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 Explanation of Java objects</a:t>
            </a:r>
            <a:endParaRPr lang="en-US" sz="4374" dirty="0"/>
          </a:p>
        </p:txBody>
      </p:sp>
      <p:sp>
        <p:nvSpPr>
          <p:cNvPr id="5" name="Shape 2"/>
          <p:cNvSpPr/>
          <p:nvPr/>
        </p:nvSpPr>
        <p:spPr>
          <a:xfrm>
            <a:off x="2348389" y="2376607"/>
            <a:ext cx="3163014" cy="4614982"/>
          </a:xfrm>
          <a:prstGeom prst="roundRect">
            <a:avLst>
              <a:gd name="adj" fmla="val 12645"/>
            </a:avLst>
          </a:prstGeom>
          <a:solidFill>
            <a:srgbClr val="00002E"/>
          </a:solidFill>
          <a:ln w="27742">
            <a:solidFill>
              <a:srgbClr val="F2B42D"/>
            </a:solidFill>
            <a:prstDash val="solid"/>
          </a:ln>
        </p:spPr>
        <p:txBody>
          <a:bodyPr/>
          <a:lstStyle/>
          <a:p>
            <a:endParaRPr lang="en-IN"/>
          </a:p>
        </p:txBody>
      </p:sp>
      <p:sp>
        <p:nvSpPr>
          <p:cNvPr id="6" name="Text 3"/>
          <p:cNvSpPr/>
          <p:nvPr/>
        </p:nvSpPr>
        <p:spPr>
          <a:xfrm>
            <a:off x="2598301" y="2626519"/>
            <a:ext cx="2663190" cy="694373"/>
          </a:xfrm>
          <a:prstGeom prst="rect">
            <a:avLst/>
          </a:prstGeom>
          <a:noFill/>
          <a:ln/>
        </p:spPr>
        <p:txBody>
          <a:bodyPr wrap="squar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What are Java Objects?</a:t>
            </a:r>
            <a:endParaRPr lang="en-US" sz="2187" dirty="0"/>
          </a:p>
        </p:txBody>
      </p:sp>
      <p:sp>
        <p:nvSpPr>
          <p:cNvPr id="7" name="Text 4"/>
          <p:cNvSpPr/>
          <p:nvPr/>
        </p:nvSpPr>
        <p:spPr>
          <a:xfrm>
            <a:off x="2598301" y="3543062"/>
            <a:ext cx="2663190" cy="3198614"/>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Java objects are instances of classes that represent data and have associated methods to modify or interact with that data. They are the fundamental building blocks of object-oriented programming in Java.</a:t>
            </a:r>
            <a:endParaRPr lang="en-US" sz="1750" dirty="0"/>
          </a:p>
        </p:txBody>
      </p:sp>
      <p:sp>
        <p:nvSpPr>
          <p:cNvPr id="8" name="Shape 5"/>
          <p:cNvSpPr/>
          <p:nvPr/>
        </p:nvSpPr>
        <p:spPr>
          <a:xfrm>
            <a:off x="5733574" y="2376607"/>
            <a:ext cx="3163014" cy="4614982"/>
          </a:xfrm>
          <a:prstGeom prst="roundRect">
            <a:avLst>
              <a:gd name="adj" fmla="val 12645"/>
            </a:avLst>
          </a:prstGeom>
          <a:solidFill>
            <a:srgbClr val="00002E"/>
          </a:solidFill>
          <a:ln w="27742">
            <a:solidFill>
              <a:srgbClr val="D7425E"/>
            </a:solidFill>
            <a:prstDash val="solid"/>
          </a:ln>
        </p:spPr>
        <p:txBody>
          <a:bodyPr/>
          <a:lstStyle/>
          <a:p>
            <a:endParaRPr lang="en-IN"/>
          </a:p>
        </p:txBody>
      </p:sp>
      <p:sp>
        <p:nvSpPr>
          <p:cNvPr id="9" name="Text 6"/>
          <p:cNvSpPr/>
          <p:nvPr/>
        </p:nvSpPr>
        <p:spPr>
          <a:xfrm>
            <a:off x="5983486" y="2626519"/>
            <a:ext cx="2663190" cy="694373"/>
          </a:xfrm>
          <a:prstGeom prst="rect">
            <a:avLst/>
          </a:prstGeom>
          <a:noFill/>
          <a:ln/>
        </p:spPr>
        <p:txBody>
          <a:bodyPr wrap="squar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Object-Oriented Programming</a:t>
            </a:r>
            <a:endParaRPr lang="en-US" sz="2187" dirty="0"/>
          </a:p>
        </p:txBody>
      </p:sp>
      <p:sp>
        <p:nvSpPr>
          <p:cNvPr id="10" name="Text 7"/>
          <p:cNvSpPr/>
          <p:nvPr/>
        </p:nvSpPr>
        <p:spPr>
          <a:xfrm>
            <a:off x="5983486" y="3543062"/>
            <a:ext cx="2663190" cy="3198614"/>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Object-oriented programming (OOP) is a programming paradigm based on the concept of "objects", which can contain data, in the form of fields, and code, in the form of procedures, known as methods.</a:t>
            </a:r>
            <a:endParaRPr lang="en-US" sz="1750" dirty="0"/>
          </a:p>
        </p:txBody>
      </p:sp>
      <p:sp>
        <p:nvSpPr>
          <p:cNvPr id="11" name="Shape 8"/>
          <p:cNvSpPr/>
          <p:nvPr/>
        </p:nvSpPr>
        <p:spPr>
          <a:xfrm>
            <a:off x="9118759" y="2376607"/>
            <a:ext cx="3163014" cy="4614982"/>
          </a:xfrm>
          <a:prstGeom prst="roundRect">
            <a:avLst>
              <a:gd name="adj" fmla="val 12645"/>
            </a:avLst>
          </a:prstGeom>
          <a:solidFill>
            <a:srgbClr val="00002E"/>
          </a:solidFill>
          <a:ln w="27742">
            <a:solidFill>
              <a:srgbClr val="DD785E"/>
            </a:solidFill>
            <a:prstDash val="solid"/>
          </a:ln>
        </p:spPr>
        <p:txBody>
          <a:bodyPr/>
          <a:lstStyle/>
          <a:p>
            <a:endParaRPr lang="en-IN"/>
          </a:p>
        </p:txBody>
      </p:sp>
      <p:sp>
        <p:nvSpPr>
          <p:cNvPr id="12" name="Text 9"/>
          <p:cNvSpPr/>
          <p:nvPr/>
        </p:nvSpPr>
        <p:spPr>
          <a:xfrm>
            <a:off x="9368671" y="2626519"/>
            <a:ext cx="2324100" cy="347186"/>
          </a:xfrm>
          <a:prstGeom prst="rect">
            <a:avLst/>
          </a:prstGeom>
          <a:noFill/>
          <a:ln/>
        </p:spPr>
        <p:txBody>
          <a:bodyPr wrap="non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Object Inheritance</a:t>
            </a:r>
            <a:endParaRPr lang="en-US" sz="2187" dirty="0"/>
          </a:p>
        </p:txBody>
      </p:sp>
      <p:sp>
        <p:nvSpPr>
          <p:cNvPr id="13" name="Text 10"/>
          <p:cNvSpPr/>
          <p:nvPr/>
        </p:nvSpPr>
        <p:spPr>
          <a:xfrm>
            <a:off x="9368671" y="3195876"/>
            <a:ext cx="2663190" cy="2487811"/>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Inheritance is a mechanism by which one class acquires the properties and methods of another class. It allows for code reuse and promotes modularity and extensibility.</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4" name="Text 1"/>
          <p:cNvSpPr/>
          <p:nvPr/>
        </p:nvSpPr>
        <p:spPr>
          <a:xfrm>
            <a:off x="2348389" y="821293"/>
            <a:ext cx="801624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Converting XML to Java Objects</a:t>
            </a:r>
            <a:endParaRPr lang="en-US" sz="4374" dirty="0"/>
          </a:p>
        </p:txBody>
      </p:sp>
      <p:sp>
        <p:nvSpPr>
          <p:cNvPr id="5" name="Shape 2"/>
          <p:cNvSpPr/>
          <p:nvPr/>
        </p:nvSpPr>
        <p:spPr>
          <a:xfrm>
            <a:off x="7301270" y="1960007"/>
            <a:ext cx="27742" cy="5448300"/>
          </a:xfrm>
          <a:prstGeom prst="rect">
            <a:avLst/>
          </a:prstGeom>
          <a:solidFill>
            <a:srgbClr val="262654"/>
          </a:solidFill>
          <a:ln/>
        </p:spPr>
        <p:txBody>
          <a:bodyPr/>
          <a:lstStyle/>
          <a:p>
            <a:endParaRPr lang="en-IN"/>
          </a:p>
        </p:txBody>
      </p:sp>
      <p:sp>
        <p:nvSpPr>
          <p:cNvPr id="6" name="Shape 3"/>
          <p:cNvSpPr/>
          <p:nvPr/>
        </p:nvSpPr>
        <p:spPr>
          <a:xfrm>
            <a:off x="7565053" y="2369641"/>
            <a:ext cx="777597" cy="27742"/>
          </a:xfrm>
          <a:prstGeom prst="rect">
            <a:avLst/>
          </a:prstGeom>
          <a:solidFill>
            <a:srgbClr val="F2B42D"/>
          </a:solidFill>
          <a:ln/>
        </p:spPr>
        <p:txBody>
          <a:bodyPr/>
          <a:lstStyle/>
          <a:p>
            <a:endParaRPr lang="en-IN"/>
          </a:p>
        </p:txBody>
      </p:sp>
      <p:sp>
        <p:nvSpPr>
          <p:cNvPr id="7" name="Shape 4"/>
          <p:cNvSpPr/>
          <p:nvPr/>
        </p:nvSpPr>
        <p:spPr>
          <a:xfrm>
            <a:off x="7065109" y="2133600"/>
            <a:ext cx="499943" cy="499943"/>
          </a:xfrm>
          <a:prstGeom prst="roundRect">
            <a:avLst>
              <a:gd name="adj" fmla="val 80001"/>
            </a:avLst>
          </a:prstGeom>
          <a:solidFill>
            <a:srgbClr val="00002E"/>
          </a:solidFill>
          <a:ln w="27742">
            <a:solidFill>
              <a:srgbClr val="F2B42D"/>
            </a:solidFill>
            <a:prstDash val="solid"/>
          </a:ln>
        </p:spPr>
        <p:txBody>
          <a:bodyPr/>
          <a:lstStyle/>
          <a:p>
            <a:endParaRPr lang="en-IN"/>
          </a:p>
        </p:txBody>
      </p:sp>
      <p:sp>
        <p:nvSpPr>
          <p:cNvPr id="8" name="Text 5"/>
          <p:cNvSpPr/>
          <p:nvPr/>
        </p:nvSpPr>
        <p:spPr>
          <a:xfrm>
            <a:off x="7215961" y="2175272"/>
            <a:ext cx="198120" cy="416481"/>
          </a:xfrm>
          <a:prstGeom prst="rect">
            <a:avLst/>
          </a:prstGeom>
          <a:noFill/>
          <a:ln/>
        </p:spPr>
        <p:txBody>
          <a:bodyPr wrap="none" rtlCol="0" anchor="t"/>
          <a:lstStyle/>
          <a:p>
            <a:pPr marL="0" indent="0" algn="ctr">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9" name="Text 6"/>
          <p:cNvSpPr/>
          <p:nvPr/>
        </p:nvSpPr>
        <p:spPr>
          <a:xfrm>
            <a:off x="8537138" y="2182177"/>
            <a:ext cx="2221944" cy="347186"/>
          </a:xfrm>
          <a:prstGeom prst="rect">
            <a:avLst/>
          </a:prstGeom>
          <a:noFill/>
          <a:ln/>
        </p:spPr>
        <p:txBody>
          <a:bodyPr wrap="none" rtlCol="0" anchor="t"/>
          <a:lstStyle/>
          <a:p>
            <a:pPr marL="0" indent="0" algn="l">
              <a:lnSpc>
                <a:spcPts val="2734"/>
              </a:lnSpc>
              <a:buNone/>
            </a:pPr>
            <a:r>
              <a:rPr lang="en-US" sz="2187" b="1" dirty="0">
                <a:solidFill>
                  <a:srgbClr val="F2B42D"/>
                </a:solidFill>
                <a:latin typeface="Nunito" pitchFamily="34" charset="0"/>
                <a:ea typeface="Nunito" pitchFamily="34" charset="-122"/>
                <a:cs typeface="Nunito" pitchFamily="34" charset="-120"/>
              </a:rPr>
              <a:t>JAXB API</a:t>
            </a:r>
            <a:endParaRPr lang="en-US" sz="2187" dirty="0"/>
          </a:p>
        </p:txBody>
      </p:sp>
      <p:sp>
        <p:nvSpPr>
          <p:cNvPr id="10" name="Text 7"/>
          <p:cNvSpPr/>
          <p:nvPr/>
        </p:nvSpPr>
        <p:spPr>
          <a:xfrm>
            <a:off x="8537138" y="2751534"/>
            <a:ext cx="3744754" cy="142160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The Java Architecture for XML Binding (JAXB) is a framework that allows Java developers to map Java classes to XML representations.</a:t>
            </a:r>
            <a:endParaRPr lang="en-US" sz="1750" dirty="0"/>
          </a:p>
        </p:txBody>
      </p:sp>
      <p:sp>
        <p:nvSpPr>
          <p:cNvPr id="11" name="Shape 8"/>
          <p:cNvSpPr/>
          <p:nvPr/>
        </p:nvSpPr>
        <p:spPr>
          <a:xfrm>
            <a:off x="6287512" y="3480495"/>
            <a:ext cx="777597" cy="27742"/>
          </a:xfrm>
          <a:prstGeom prst="rect">
            <a:avLst/>
          </a:prstGeom>
          <a:solidFill>
            <a:srgbClr val="D7425E"/>
          </a:solidFill>
          <a:ln/>
        </p:spPr>
        <p:txBody>
          <a:bodyPr/>
          <a:lstStyle/>
          <a:p>
            <a:endParaRPr lang="en-IN"/>
          </a:p>
        </p:txBody>
      </p:sp>
      <p:sp>
        <p:nvSpPr>
          <p:cNvPr id="12" name="Shape 9"/>
          <p:cNvSpPr/>
          <p:nvPr/>
        </p:nvSpPr>
        <p:spPr>
          <a:xfrm>
            <a:off x="7065109" y="3244453"/>
            <a:ext cx="499943" cy="499943"/>
          </a:xfrm>
          <a:prstGeom prst="roundRect">
            <a:avLst>
              <a:gd name="adj" fmla="val 80001"/>
            </a:avLst>
          </a:prstGeom>
          <a:solidFill>
            <a:srgbClr val="00002E"/>
          </a:solidFill>
          <a:ln w="27742">
            <a:solidFill>
              <a:srgbClr val="D7425E"/>
            </a:solidFill>
            <a:prstDash val="solid"/>
          </a:ln>
        </p:spPr>
        <p:txBody>
          <a:bodyPr/>
          <a:lstStyle/>
          <a:p>
            <a:endParaRPr lang="en-IN"/>
          </a:p>
        </p:txBody>
      </p:sp>
      <p:sp>
        <p:nvSpPr>
          <p:cNvPr id="13" name="Text 10"/>
          <p:cNvSpPr/>
          <p:nvPr/>
        </p:nvSpPr>
        <p:spPr>
          <a:xfrm>
            <a:off x="7215961" y="3286125"/>
            <a:ext cx="198120" cy="416481"/>
          </a:xfrm>
          <a:prstGeom prst="rect">
            <a:avLst/>
          </a:prstGeom>
          <a:noFill/>
          <a:ln/>
        </p:spPr>
        <p:txBody>
          <a:bodyPr wrap="none" rtlCol="0" anchor="t"/>
          <a:lstStyle/>
          <a:p>
            <a:pPr marL="0" indent="0" algn="ctr">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4" name="Text 11"/>
          <p:cNvSpPr/>
          <p:nvPr/>
        </p:nvSpPr>
        <p:spPr>
          <a:xfrm>
            <a:off x="3871079" y="3293031"/>
            <a:ext cx="2221944" cy="347186"/>
          </a:xfrm>
          <a:prstGeom prst="rect">
            <a:avLst/>
          </a:prstGeom>
          <a:noFill/>
          <a:ln/>
        </p:spPr>
        <p:txBody>
          <a:bodyPr wrap="none" rtlCol="0" anchor="t"/>
          <a:lstStyle/>
          <a:p>
            <a:pPr marL="0" indent="0" algn="r">
              <a:lnSpc>
                <a:spcPts val="2734"/>
              </a:lnSpc>
              <a:buNone/>
            </a:pPr>
            <a:r>
              <a:rPr lang="en-US" sz="2187" b="1" dirty="0">
                <a:solidFill>
                  <a:srgbClr val="D7425E"/>
                </a:solidFill>
                <a:latin typeface="Nunito" pitchFamily="34" charset="0"/>
                <a:ea typeface="Nunito" pitchFamily="34" charset="-122"/>
                <a:cs typeface="Nunito" pitchFamily="34" charset="-120"/>
              </a:rPr>
              <a:t>Marshalling</a:t>
            </a:r>
            <a:endParaRPr lang="en-US" sz="2187" dirty="0"/>
          </a:p>
        </p:txBody>
      </p:sp>
      <p:sp>
        <p:nvSpPr>
          <p:cNvPr id="15" name="Text 12"/>
          <p:cNvSpPr/>
          <p:nvPr/>
        </p:nvSpPr>
        <p:spPr>
          <a:xfrm>
            <a:off x="2348389" y="3862388"/>
            <a:ext cx="3744635" cy="1777008"/>
          </a:xfrm>
          <a:prstGeom prst="rect">
            <a:avLst/>
          </a:prstGeom>
          <a:noFill/>
          <a:ln/>
        </p:spPr>
        <p:txBody>
          <a:bodyPr wrap="square" rtlCol="0" anchor="t"/>
          <a:lstStyle/>
          <a:p>
            <a:pPr marL="0" indent="0" algn="r">
              <a:lnSpc>
                <a:spcPts val="2799"/>
              </a:lnSpc>
              <a:buNone/>
            </a:pPr>
            <a:r>
              <a:rPr lang="en-US" sz="1750" dirty="0">
                <a:solidFill>
                  <a:srgbClr val="FFFFFF"/>
                </a:solidFill>
                <a:latin typeface="PT Sans" pitchFamily="34" charset="0"/>
                <a:ea typeface="PT Sans" pitchFamily="34" charset="-122"/>
                <a:cs typeface="PT Sans" pitchFamily="34" charset="-120"/>
              </a:rPr>
              <a:t>Marshalling is the process of converting Java objects to XML representations. It involves generating XML tags that map to Java class properties.</a:t>
            </a:r>
            <a:endParaRPr lang="en-US" sz="1750" dirty="0"/>
          </a:p>
        </p:txBody>
      </p:sp>
      <p:sp>
        <p:nvSpPr>
          <p:cNvPr id="16" name="Shape 13"/>
          <p:cNvSpPr/>
          <p:nvPr/>
        </p:nvSpPr>
        <p:spPr>
          <a:xfrm>
            <a:off x="7565053" y="5027116"/>
            <a:ext cx="777597" cy="27742"/>
          </a:xfrm>
          <a:prstGeom prst="rect">
            <a:avLst/>
          </a:prstGeom>
          <a:solidFill>
            <a:srgbClr val="DD785E"/>
          </a:solidFill>
          <a:ln/>
        </p:spPr>
        <p:txBody>
          <a:bodyPr/>
          <a:lstStyle/>
          <a:p>
            <a:endParaRPr lang="en-IN"/>
          </a:p>
        </p:txBody>
      </p:sp>
      <p:sp>
        <p:nvSpPr>
          <p:cNvPr id="17" name="Shape 14"/>
          <p:cNvSpPr/>
          <p:nvPr/>
        </p:nvSpPr>
        <p:spPr>
          <a:xfrm>
            <a:off x="7065109" y="4791075"/>
            <a:ext cx="499943" cy="499943"/>
          </a:xfrm>
          <a:prstGeom prst="roundRect">
            <a:avLst>
              <a:gd name="adj" fmla="val 80001"/>
            </a:avLst>
          </a:prstGeom>
          <a:solidFill>
            <a:srgbClr val="00002E"/>
          </a:solidFill>
          <a:ln w="27742">
            <a:solidFill>
              <a:srgbClr val="DD785E"/>
            </a:solidFill>
            <a:prstDash val="solid"/>
          </a:ln>
        </p:spPr>
        <p:txBody>
          <a:bodyPr/>
          <a:lstStyle/>
          <a:p>
            <a:endParaRPr lang="en-IN"/>
          </a:p>
        </p:txBody>
      </p:sp>
      <p:sp>
        <p:nvSpPr>
          <p:cNvPr id="18" name="Text 15"/>
          <p:cNvSpPr/>
          <p:nvPr/>
        </p:nvSpPr>
        <p:spPr>
          <a:xfrm>
            <a:off x="7215961" y="4832747"/>
            <a:ext cx="198120" cy="416481"/>
          </a:xfrm>
          <a:prstGeom prst="rect">
            <a:avLst/>
          </a:prstGeom>
          <a:noFill/>
          <a:ln/>
        </p:spPr>
        <p:txBody>
          <a:bodyPr wrap="none" rtlCol="0" anchor="t"/>
          <a:lstStyle/>
          <a:p>
            <a:pPr marL="0" indent="0" algn="ctr">
              <a:lnSpc>
                <a:spcPts val="3281"/>
              </a:lnSpc>
              <a:buNone/>
            </a:pPr>
            <a:r>
              <a:rPr lang="en-US" sz="2624" b="1" dirty="0">
                <a:solidFill>
                  <a:srgbClr val="DD785E"/>
                </a:solidFill>
                <a:latin typeface="Nunito" pitchFamily="34" charset="0"/>
                <a:ea typeface="Nunito" pitchFamily="34" charset="-122"/>
                <a:cs typeface="Nunito" pitchFamily="34" charset="-120"/>
              </a:rPr>
              <a:t>3</a:t>
            </a:r>
            <a:endParaRPr lang="en-US" sz="2624" dirty="0"/>
          </a:p>
        </p:txBody>
      </p:sp>
      <p:sp>
        <p:nvSpPr>
          <p:cNvPr id="19" name="Text 16"/>
          <p:cNvSpPr/>
          <p:nvPr/>
        </p:nvSpPr>
        <p:spPr>
          <a:xfrm>
            <a:off x="8537138" y="4839653"/>
            <a:ext cx="2221944" cy="347186"/>
          </a:xfrm>
          <a:prstGeom prst="rect">
            <a:avLst/>
          </a:prstGeom>
          <a:noFill/>
          <a:ln/>
        </p:spPr>
        <p:txBody>
          <a:bodyPr wrap="none" rtlCol="0" anchor="t"/>
          <a:lstStyle/>
          <a:p>
            <a:pPr marL="0" indent="0" algn="l">
              <a:lnSpc>
                <a:spcPts val="2734"/>
              </a:lnSpc>
              <a:buNone/>
            </a:pPr>
            <a:r>
              <a:rPr lang="en-US" sz="2187" b="1" dirty="0">
                <a:solidFill>
                  <a:srgbClr val="DD785E"/>
                </a:solidFill>
                <a:latin typeface="Nunito" pitchFamily="34" charset="0"/>
                <a:ea typeface="Nunito" pitchFamily="34" charset="-122"/>
                <a:cs typeface="Nunito" pitchFamily="34" charset="-120"/>
              </a:rPr>
              <a:t>Unmarshalling</a:t>
            </a:r>
            <a:endParaRPr lang="en-US" sz="2187" dirty="0"/>
          </a:p>
        </p:txBody>
      </p:sp>
      <p:sp>
        <p:nvSpPr>
          <p:cNvPr id="20" name="Text 17"/>
          <p:cNvSpPr/>
          <p:nvPr/>
        </p:nvSpPr>
        <p:spPr>
          <a:xfrm>
            <a:off x="8537138" y="5409009"/>
            <a:ext cx="3744754" cy="1777008"/>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Unmarshalling is the process of converting XML to Java objects. It involves reading XML tags and instantiating Java objects with the appropriate data.</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4" name="Text 1"/>
          <p:cNvSpPr/>
          <p:nvPr/>
        </p:nvSpPr>
        <p:spPr>
          <a:xfrm>
            <a:off x="2348389" y="923449"/>
            <a:ext cx="801624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Converting Java Objects to XML</a:t>
            </a:r>
            <a:endParaRPr lang="en-US" sz="4374" dirty="0"/>
          </a:p>
        </p:txBody>
      </p:sp>
      <p:sp>
        <p:nvSpPr>
          <p:cNvPr id="5" name="Shape 2"/>
          <p:cNvSpPr/>
          <p:nvPr/>
        </p:nvSpPr>
        <p:spPr>
          <a:xfrm>
            <a:off x="2348389" y="2062163"/>
            <a:ext cx="3088958" cy="1909048"/>
          </a:xfrm>
          <a:prstGeom prst="roundRect">
            <a:avLst>
              <a:gd name="adj" fmla="val 20951"/>
            </a:avLst>
          </a:prstGeom>
          <a:noFill/>
          <a:ln w="27742">
            <a:solidFill>
              <a:srgbClr val="F2B42D"/>
            </a:solidFill>
            <a:prstDash val="solid"/>
          </a:ln>
        </p:spPr>
        <p:txBody>
          <a:bodyPr/>
          <a:lstStyle/>
          <a:p>
            <a:endParaRPr lang="en-IN"/>
          </a:p>
        </p:txBody>
      </p:sp>
      <p:pic>
        <p:nvPicPr>
          <p:cNvPr id="6" name="Image 1" descr="preencoded.png"/>
          <p:cNvPicPr>
            <a:picLocks noChangeAspect="1"/>
          </p:cNvPicPr>
          <p:nvPr/>
        </p:nvPicPr>
        <p:blipFill>
          <a:blip r:embed="rId4"/>
          <a:stretch>
            <a:fillRect/>
          </a:stretch>
        </p:blipFill>
        <p:spPr>
          <a:xfrm>
            <a:off x="2376130" y="2089904"/>
            <a:ext cx="3033474" cy="1853565"/>
          </a:xfrm>
          <a:prstGeom prst="rect">
            <a:avLst/>
          </a:prstGeom>
        </p:spPr>
      </p:pic>
      <p:sp>
        <p:nvSpPr>
          <p:cNvPr id="7" name="Text 3"/>
          <p:cNvSpPr/>
          <p:nvPr/>
        </p:nvSpPr>
        <p:spPr>
          <a:xfrm>
            <a:off x="2348389" y="4248864"/>
            <a:ext cx="2221944" cy="347186"/>
          </a:xfrm>
          <a:prstGeom prst="rect">
            <a:avLst/>
          </a:prstGeom>
          <a:noFill/>
          <a:ln/>
        </p:spPr>
        <p:txBody>
          <a:bodyPr wrap="none" rtlCol="0" anchor="t"/>
          <a:lstStyle/>
          <a:p>
            <a:pPr marL="0" indent="0" algn="l">
              <a:lnSpc>
                <a:spcPts val="2734"/>
              </a:lnSpc>
              <a:buNone/>
            </a:pPr>
            <a:r>
              <a:rPr lang="en-US" sz="2187" b="1" dirty="0">
                <a:solidFill>
                  <a:srgbClr val="F2B42D"/>
                </a:solidFill>
                <a:latin typeface="Nunito" pitchFamily="34" charset="0"/>
                <a:ea typeface="Nunito" pitchFamily="34" charset="-122"/>
                <a:cs typeface="Nunito" pitchFamily="34" charset="-120"/>
              </a:rPr>
              <a:t>JAXB API</a:t>
            </a:r>
            <a:endParaRPr lang="en-US" sz="2187" dirty="0"/>
          </a:p>
        </p:txBody>
      </p:sp>
      <p:sp>
        <p:nvSpPr>
          <p:cNvPr id="8" name="Text 4"/>
          <p:cNvSpPr/>
          <p:nvPr/>
        </p:nvSpPr>
        <p:spPr>
          <a:xfrm>
            <a:off x="2348389" y="4818221"/>
            <a:ext cx="3088958" cy="2132409"/>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The Java Architecture for XML Binding (JAXB) also allows Java developers to map Java classes to XML representations. It is the preferred API for binding Java objects to XML.</a:t>
            </a:r>
            <a:endParaRPr lang="en-US" sz="1750" dirty="0"/>
          </a:p>
        </p:txBody>
      </p:sp>
      <p:sp>
        <p:nvSpPr>
          <p:cNvPr id="9" name="Shape 5"/>
          <p:cNvSpPr/>
          <p:nvPr/>
        </p:nvSpPr>
        <p:spPr>
          <a:xfrm>
            <a:off x="5770602" y="2062163"/>
            <a:ext cx="3088958" cy="1909048"/>
          </a:xfrm>
          <a:prstGeom prst="roundRect">
            <a:avLst>
              <a:gd name="adj" fmla="val 20951"/>
            </a:avLst>
          </a:prstGeom>
          <a:noFill/>
          <a:ln w="27742">
            <a:solidFill>
              <a:srgbClr val="D7425E"/>
            </a:solidFill>
            <a:prstDash val="solid"/>
          </a:ln>
        </p:spPr>
        <p:txBody>
          <a:bodyPr/>
          <a:lstStyle/>
          <a:p>
            <a:endParaRPr lang="en-IN"/>
          </a:p>
        </p:txBody>
      </p:sp>
      <p:pic>
        <p:nvPicPr>
          <p:cNvPr id="10" name="Image 2" descr="preencoded.png"/>
          <p:cNvPicPr>
            <a:picLocks noChangeAspect="1"/>
          </p:cNvPicPr>
          <p:nvPr/>
        </p:nvPicPr>
        <p:blipFill>
          <a:blip r:embed="rId5"/>
          <a:stretch>
            <a:fillRect/>
          </a:stretch>
        </p:blipFill>
        <p:spPr>
          <a:xfrm>
            <a:off x="5798344" y="2089904"/>
            <a:ext cx="3033474" cy="1853565"/>
          </a:xfrm>
          <a:prstGeom prst="rect">
            <a:avLst/>
          </a:prstGeom>
        </p:spPr>
      </p:pic>
      <p:sp>
        <p:nvSpPr>
          <p:cNvPr id="11" name="Text 6"/>
          <p:cNvSpPr/>
          <p:nvPr/>
        </p:nvSpPr>
        <p:spPr>
          <a:xfrm>
            <a:off x="5770602" y="4248864"/>
            <a:ext cx="2221944" cy="347186"/>
          </a:xfrm>
          <a:prstGeom prst="rect">
            <a:avLst/>
          </a:prstGeom>
          <a:noFill/>
          <a:ln/>
        </p:spPr>
        <p:txBody>
          <a:bodyPr wrap="non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Marshalling</a:t>
            </a:r>
            <a:endParaRPr lang="en-US" sz="2187" dirty="0"/>
          </a:p>
        </p:txBody>
      </p:sp>
      <p:sp>
        <p:nvSpPr>
          <p:cNvPr id="12" name="Text 7"/>
          <p:cNvSpPr/>
          <p:nvPr/>
        </p:nvSpPr>
        <p:spPr>
          <a:xfrm>
            <a:off x="5770602" y="4818221"/>
            <a:ext cx="3088958" cy="2487811"/>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Marshalling is the process of converting Java objects to XML representations. It involves generating XML tags that map to Java class properties. The resulting XML document can be edited or stored as an XML file.</a:t>
            </a:r>
            <a:endParaRPr lang="en-US" sz="1750" dirty="0"/>
          </a:p>
        </p:txBody>
      </p:sp>
      <p:sp>
        <p:nvSpPr>
          <p:cNvPr id="13" name="Shape 8"/>
          <p:cNvSpPr/>
          <p:nvPr/>
        </p:nvSpPr>
        <p:spPr>
          <a:xfrm>
            <a:off x="9192816" y="2062163"/>
            <a:ext cx="3089077" cy="1909167"/>
          </a:xfrm>
          <a:prstGeom prst="roundRect">
            <a:avLst>
              <a:gd name="adj" fmla="val 20949"/>
            </a:avLst>
          </a:prstGeom>
          <a:noFill/>
          <a:ln w="27742">
            <a:solidFill>
              <a:srgbClr val="DD785E"/>
            </a:solidFill>
            <a:prstDash val="solid"/>
          </a:ln>
        </p:spPr>
        <p:txBody>
          <a:bodyPr/>
          <a:lstStyle/>
          <a:p>
            <a:endParaRPr lang="en-IN"/>
          </a:p>
        </p:txBody>
      </p:sp>
      <p:pic>
        <p:nvPicPr>
          <p:cNvPr id="14" name="Image 3" descr="preencoded.png"/>
          <p:cNvPicPr>
            <a:picLocks noChangeAspect="1"/>
          </p:cNvPicPr>
          <p:nvPr/>
        </p:nvPicPr>
        <p:blipFill>
          <a:blip r:embed="rId6"/>
          <a:stretch>
            <a:fillRect/>
          </a:stretch>
        </p:blipFill>
        <p:spPr>
          <a:xfrm>
            <a:off x="9220557" y="2089904"/>
            <a:ext cx="3033593" cy="1853684"/>
          </a:xfrm>
          <a:prstGeom prst="rect">
            <a:avLst/>
          </a:prstGeom>
        </p:spPr>
      </p:pic>
      <p:sp>
        <p:nvSpPr>
          <p:cNvPr id="15" name="Text 9"/>
          <p:cNvSpPr/>
          <p:nvPr/>
        </p:nvSpPr>
        <p:spPr>
          <a:xfrm>
            <a:off x="9192816" y="4248983"/>
            <a:ext cx="2221944" cy="347186"/>
          </a:xfrm>
          <a:prstGeom prst="rect">
            <a:avLst/>
          </a:prstGeom>
          <a:noFill/>
          <a:ln/>
        </p:spPr>
        <p:txBody>
          <a:bodyPr wrap="none" rtlCol="0" anchor="t"/>
          <a:lstStyle/>
          <a:p>
            <a:pPr marL="0" indent="0" algn="l">
              <a:lnSpc>
                <a:spcPts val="2734"/>
              </a:lnSpc>
              <a:buNone/>
            </a:pPr>
            <a:r>
              <a:rPr lang="en-US" sz="2187" b="1" dirty="0">
                <a:solidFill>
                  <a:srgbClr val="DD785E"/>
                </a:solidFill>
                <a:latin typeface="Nunito" pitchFamily="34" charset="0"/>
                <a:ea typeface="Nunito" pitchFamily="34" charset="-122"/>
                <a:cs typeface="Nunito" pitchFamily="34" charset="-120"/>
              </a:rPr>
              <a:t>Unmarshalling</a:t>
            </a:r>
            <a:endParaRPr lang="en-US" sz="2187" dirty="0"/>
          </a:p>
        </p:txBody>
      </p:sp>
      <p:sp>
        <p:nvSpPr>
          <p:cNvPr id="16" name="Text 10"/>
          <p:cNvSpPr/>
          <p:nvPr/>
        </p:nvSpPr>
        <p:spPr>
          <a:xfrm>
            <a:off x="9192816" y="4818340"/>
            <a:ext cx="3089077" cy="2487811"/>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Unmarshalling is the process of converting XML to Java objects. It involves reading XML tags and instantiating Java objects with the appropriate data. The resulting Java objects can be used in Java applications.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dirty="0"/>
          </a:p>
        </p:txBody>
      </p:sp>
      <p:sp>
        <p:nvSpPr>
          <p:cNvPr id="4" name="Text 1"/>
          <p:cNvSpPr/>
          <p:nvPr/>
        </p:nvSpPr>
        <p:spPr>
          <a:xfrm>
            <a:off x="193489" y="0"/>
            <a:ext cx="8016240" cy="694373"/>
          </a:xfrm>
          <a:prstGeom prst="rect">
            <a:avLst/>
          </a:prstGeom>
          <a:noFill/>
          <a:ln/>
        </p:spPr>
        <p:txBody>
          <a:bodyPr wrap="none" rtlCol="0" anchor="t"/>
          <a:lstStyle/>
          <a:p>
            <a:pPr marL="0" indent="0">
              <a:lnSpc>
                <a:spcPts val="5468"/>
              </a:lnSpc>
              <a:buNone/>
            </a:pPr>
            <a:r>
              <a:rPr lang="en-US" sz="2800" dirty="0">
                <a:solidFill>
                  <a:schemeClr val="bg1"/>
                </a:solidFill>
              </a:rPr>
              <a:t>Program for XML to Object </a:t>
            </a:r>
            <a:r>
              <a:rPr lang="en-US" sz="2800" dirty="0" err="1">
                <a:solidFill>
                  <a:schemeClr val="bg1"/>
                </a:solidFill>
              </a:rPr>
              <a:t>Convertion</a:t>
            </a:r>
            <a:r>
              <a:rPr lang="en-US" sz="2800" dirty="0">
                <a:solidFill>
                  <a:schemeClr val="bg1"/>
                </a:solidFill>
              </a:rPr>
              <a:t> :</a:t>
            </a:r>
          </a:p>
        </p:txBody>
      </p:sp>
      <p:sp>
        <p:nvSpPr>
          <p:cNvPr id="5" name="TextBox 4">
            <a:extLst>
              <a:ext uri="{FF2B5EF4-FFF2-40B4-BE49-F238E27FC236}">
                <a16:creationId xmlns:a16="http://schemas.microsoft.com/office/drawing/2014/main" id="{B7DA8CDE-5AA8-C74C-FD6F-BA0E1CC0466B}"/>
              </a:ext>
            </a:extLst>
          </p:cNvPr>
          <p:cNvSpPr txBox="1"/>
          <p:nvPr/>
        </p:nvSpPr>
        <p:spPr>
          <a:xfrm>
            <a:off x="775504" y="834070"/>
            <a:ext cx="13854896" cy="7478970"/>
          </a:xfrm>
          <a:prstGeom prst="rect">
            <a:avLst/>
          </a:prstGeom>
          <a:noFill/>
        </p:spPr>
        <p:txBody>
          <a:bodyPr wrap="square" numCol="2" rtlCol="0">
            <a:spAutoFit/>
          </a:bodyPr>
          <a:lstStyle/>
          <a:p>
            <a:r>
              <a:rPr lang="en-IN" sz="2000" dirty="0">
                <a:solidFill>
                  <a:schemeClr val="bg1"/>
                </a:solidFill>
              </a:rPr>
              <a:t>import </a:t>
            </a:r>
            <a:r>
              <a:rPr lang="en-IN" sz="2000" dirty="0" err="1">
                <a:solidFill>
                  <a:schemeClr val="bg1"/>
                </a:solidFill>
              </a:rPr>
              <a:t>javax.xml.bind.JAXBContext</a:t>
            </a:r>
            <a:r>
              <a:rPr lang="en-IN" sz="2000" dirty="0">
                <a:solidFill>
                  <a:schemeClr val="bg1"/>
                </a:solidFill>
              </a:rPr>
              <a:t>;</a:t>
            </a:r>
          </a:p>
          <a:p>
            <a:r>
              <a:rPr lang="en-IN" sz="2000" dirty="0">
                <a:solidFill>
                  <a:schemeClr val="bg1"/>
                </a:solidFill>
              </a:rPr>
              <a:t>import </a:t>
            </a:r>
            <a:r>
              <a:rPr lang="en-IN" sz="2000" dirty="0" err="1">
                <a:solidFill>
                  <a:schemeClr val="bg1"/>
                </a:solidFill>
              </a:rPr>
              <a:t>javax.xml.bind.JAXBException</a:t>
            </a:r>
            <a:r>
              <a:rPr lang="en-IN" sz="2000" dirty="0">
                <a:solidFill>
                  <a:schemeClr val="bg1"/>
                </a:solidFill>
              </a:rPr>
              <a:t>;</a:t>
            </a:r>
          </a:p>
          <a:p>
            <a:r>
              <a:rPr lang="en-IN" sz="2000" dirty="0">
                <a:solidFill>
                  <a:schemeClr val="bg1"/>
                </a:solidFill>
              </a:rPr>
              <a:t>import </a:t>
            </a:r>
            <a:r>
              <a:rPr lang="en-IN" sz="2000" dirty="0" err="1">
                <a:solidFill>
                  <a:schemeClr val="bg1"/>
                </a:solidFill>
              </a:rPr>
              <a:t>javax.xml.bind.Unmarshaller</a:t>
            </a:r>
            <a:r>
              <a:rPr lang="en-IN" sz="2000" dirty="0">
                <a:solidFill>
                  <a:schemeClr val="bg1"/>
                </a:solidFill>
              </a:rPr>
              <a:t>;</a:t>
            </a:r>
          </a:p>
          <a:p>
            <a:r>
              <a:rPr lang="en-IN" sz="2000" dirty="0">
                <a:solidFill>
                  <a:schemeClr val="bg1"/>
                </a:solidFill>
              </a:rPr>
              <a:t>import </a:t>
            </a:r>
            <a:r>
              <a:rPr lang="en-IN" sz="2000" dirty="0" err="1">
                <a:solidFill>
                  <a:schemeClr val="bg1"/>
                </a:solidFill>
              </a:rPr>
              <a:t>java.io.StringReader</a:t>
            </a:r>
            <a:r>
              <a:rPr lang="en-IN" sz="2000" dirty="0">
                <a:solidFill>
                  <a:schemeClr val="bg1"/>
                </a:solidFill>
              </a:rPr>
              <a:t>;</a:t>
            </a:r>
          </a:p>
          <a:p>
            <a:endParaRPr lang="en-IN" sz="2000" dirty="0">
              <a:solidFill>
                <a:schemeClr val="bg1"/>
              </a:solidFill>
            </a:endParaRPr>
          </a:p>
          <a:p>
            <a:r>
              <a:rPr lang="en-IN" sz="2000" dirty="0">
                <a:solidFill>
                  <a:schemeClr val="bg1"/>
                </a:solidFill>
              </a:rPr>
              <a:t>public class </a:t>
            </a:r>
            <a:r>
              <a:rPr lang="en-IN" sz="2000" dirty="0" err="1">
                <a:solidFill>
                  <a:schemeClr val="bg1"/>
                </a:solidFill>
              </a:rPr>
              <a:t>XMLToObjectExample</a:t>
            </a:r>
            <a:r>
              <a:rPr lang="en-IN" sz="2000" dirty="0">
                <a:solidFill>
                  <a:schemeClr val="bg1"/>
                </a:solidFill>
              </a:rPr>
              <a:t> {</a:t>
            </a:r>
          </a:p>
          <a:p>
            <a:r>
              <a:rPr lang="en-IN" sz="2000" dirty="0">
                <a:solidFill>
                  <a:schemeClr val="bg1"/>
                </a:solidFill>
              </a:rPr>
              <a:t>    public static void main(String[] </a:t>
            </a:r>
            <a:r>
              <a:rPr lang="en-IN" sz="2000" dirty="0" err="1">
                <a:solidFill>
                  <a:schemeClr val="bg1"/>
                </a:solidFill>
              </a:rPr>
              <a:t>args</a:t>
            </a:r>
            <a:r>
              <a:rPr lang="en-IN" sz="2000" dirty="0">
                <a:solidFill>
                  <a:schemeClr val="bg1"/>
                </a:solidFill>
              </a:rPr>
              <a:t>) {</a:t>
            </a:r>
          </a:p>
          <a:p>
            <a:r>
              <a:rPr lang="en-IN" sz="2000" dirty="0">
                <a:solidFill>
                  <a:schemeClr val="bg1"/>
                </a:solidFill>
              </a:rPr>
              <a:t>        String </a:t>
            </a:r>
            <a:r>
              <a:rPr lang="en-IN" sz="2000" dirty="0" err="1">
                <a:solidFill>
                  <a:schemeClr val="bg1"/>
                </a:solidFill>
              </a:rPr>
              <a:t>xmlData</a:t>
            </a:r>
            <a:r>
              <a:rPr lang="en-IN" sz="2000" dirty="0">
                <a:solidFill>
                  <a:schemeClr val="bg1"/>
                </a:solidFill>
              </a:rPr>
              <a:t> = "&lt;person&gt;&lt;name&gt;John Doe&lt;/name&gt;&lt;age&gt;30&lt;/age&gt;&lt;/person&gt;";</a:t>
            </a:r>
          </a:p>
          <a:p>
            <a:endParaRPr lang="en-IN" sz="2000" dirty="0">
              <a:solidFill>
                <a:schemeClr val="bg1"/>
              </a:solidFill>
            </a:endParaRPr>
          </a:p>
          <a:p>
            <a:r>
              <a:rPr lang="en-IN" sz="2000" dirty="0">
                <a:solidFill>
                  <a:schemeClr val="bg1"/>
                </a:solidFill>
              </a:rPr>
              <a:t>        try {</a:t>
            </a:r>
          </a:p>
          <a:p>
            <a:r>
              <a:rPr lang="en-IN" sz="2000" dirty="0">
                <a:solidFill>
                  <a:schemeClr val="bg1"/>
                </a:solidFill>
              </a:rPr>
              <a:t>            </a:t>
            </a:r>
            <a:r>
              <a:rPr lang="en-IN" sz="2000" dirty="0" err="1">
                <a:solidFill>
                  <a:schemeClr val="bg1"/>
                </a:solidFill>
              </a:rPr>
              <a:t>JAXBContext</a:t>
            </a:r>
            <a:r>
              <a:rPr lang="en-IN" sz="2000" dirty="0">
                <a:solidFill>
                  <a:schemeClr val="bg1"/>
                </a:solidFill>
              </a:rPr>
              <a:t> </a:t>
            </a:r>
            <a:r>
              <a:rPr lang="en-IN" sz="2000" dirty="0" err="1">
                <a:solidFill>
                  <a:schemeClr val="bg1"/>
                </a:solidFill>
              </a:rPr>
              <a:t>jaxbContext</a:t>
            </a:r>
            <a:r>
              <a:rPr lang="en-IN" sz="2000" dirty="0">
                <a:solidFill>
                  <a:schemeClr val="bg1"/>
                </a:solidFill>
              </a:rPr>
              <a:t> = </a:t>
            </a:r>
            <a:r>
              <a:rPr lang="en-IN" sz="2000" dirty="0" err="1">
                <a:solidFill>
                  <a:schemeClr val="bg1"/>
                </a:solidFill>
              </a:rPr>
              <a:t>JAXBContext.newInstance</a:t>
            </a:r>
            <a:r>
              <a:rPr lang="en-IN" sz="2000" dirty="0">
                <a:solidFill>
                  <a:schemeClr val="bg1"/>
                </a:solidFill>
              </a:rPr>
              <a:t>(</a:t>
            </a:r>
            <a:r>
              <a:rPr lang="en-IN" sz="2000" dirty="0" err="1">
                <a:solidFill>
                  <a:schemeClr val="bg1"/>
                </a:solidFill>
              </a:rPr>
              <a:t>Person.class</a:t>
            </a:r>
            <a:r>
              <a:rPr lang="en-IN" sz="2000" dirty="0">
                <a:solidFill>
                  <a:schemeClr val="bg1"/>
                </a:solidFill>
              </a:rPr>
              <a:t>);</a:t>
            </a:r>
          </a:p>
          <a:p>
            <a:r>
              <a:rPr lang="en-IN" sz="2000" dirty="0">
                <a:solidFill>
                  <a:schemeClr val="bg1"/>
                </a:solidFill>
              </a:rPr>
              <a:t>            </a:t>
            </a:r>
            <a:r>
              <a:rPr lang="en-IN" sz="2000" dirty="0" err="1">
                <a:solidFill>
                  <a:schemeClr val="bg1"/>
                </a:solidFill>
              </a:rPr>
              <a:t>Unmarshaller</a:t>
            </a:r>
            <a:r>
              <a:rPr lang="en-IN" sz="2000" dirty="0">
                <a:solidFill>
                  <a:schemeClr val="bg1"/>
                </a:solidFill>
              </a:rPr>
              <a:t> </a:t>
            </a:r>
            <a:r>
              <a:rPr lang="en-IN" sz="2000" dirty="0" err="1">
                <a:solidFill>
                  <a:schemeClr val="bg1"/>
                </a:solidFill>
              </a:rPr>
              <a:t>unmarshaller</a:t>
            </a:r>
            <a:r>
              <a:rPr lang="en-IN" sz="2000" dirty="0">
                <a:solidFill>
                  <a:schemeClr val="bg1"/>
                </a:solidFill>
              </a:rPr>
              <a:t> = </a:t>
            </a:r>
            <a:r>
              <a:rPr lang="en-IN" sz="2000" dirty="0" err="1">
                <a:solidFill>
                  <a:schemeClr val="bg1"/>
                </a:solidFill>
              </a:rPr>
              <a:t>jaxbContext.createUnmarshaller</a:t>
            </a:r>
            <a:r>
              <a:rPr lang="en-IN" sz="2000" dirty="0">
                <a:solidFill>
                  <a:schemeClr val="bg1"/>
                </a:solidFill>
              </a:rPr>
              <a:t>();</a:t>
            </a:r>
          </a:p>
          <a:p>
            <a:endParaRPr lang="en-IN" sz="2000" dirty="0">
              <a:solidFill>
                <a:schemeClr val="bg1"/>
              </a:solidFill>
            </a:endParaRPr>
          </a:p>
          <a:p>
            <a:r>
              <a:rPr lang="en-IN" sz="2000" dirty="0">
                <a:solidFill>
                  <a:schemeClr val="bg1"/>
                </a:solidFill>
              </a:rPr>
              <a:t>            </a:t>
            </a:r>
            <a:r>
              <a:rPr lang="en-IN" sz="2000" dirty="0" err="1">
                <a:solidFill>
                  <a:schemeClr val="bg1"/>
                </a:solidFill>
              </a:rPr>
              <a:t>StringReader</a:t>
            </a:r>
            <a:r>
              <a:rPr lang="en-IN" sz="2000" dirty="0">
                <a:solidFill>
                  <a:schemeClr val="bg1"/>
                </a:solidFill>
              </a:rPr>
              <a:t> reader = new </a:t>
            </a:r>
            <a:r>
              <a:rPr lang="en-IN" sz="2000" dirty="0" err="1">
                <a:solidFill>
                  <a:schemeClr val="bg1"/>
                </a:solidFill>
              </a:rPr>
              <a:t>StringReader</a:t>
            </a:r>
            <a:r>
              <a:rPr lang="en-IN" sz="2000" dirty="0">
                <a:solidFill>
                  <a:schemeClr val="bg1"/>
                </a:solidFill>
              </a:rPr>
              <a:t>(</a:t>
            </a:r>
            <a:r>
              <a:rPr lang="en-IN" sz="2000" dirty="0" err="1">
                <a:solidFill>
                  <a:schemeClr val="bg1"/>
                </a:solidFill>
              </a:rPr>
              <a:t>xmlData</a:t>
            </a:r>
            <a:r>
              <a:rPr lang="en-IN" sz="2000" dirty="0">
                <a:solidFill>
                  <a:schemeClr val="bg1"/>
                </a:solidFill>
              </a:rPr>
              <a:t>);</a:t>
            </a:r>
          </a:p>
          <a:p>
            <a:r>
              <a:rPr lang="en-IN" sz="2000" dirty="0">
                <a:solidFill>
                  <a:schemeClr val="bg1"/>
                </a:solidFill>
              </a:rPr>
              <a:t>            Person </a:t>
            </a:r>
            <a:r>
              <a:rPr lang="en-IN" sz="2000" dirty="0" err="1">
                <a:solidFill>
                  <a:schemeClr val="bg1"/>
                </a:solidFill>
              </a:rPr>
              <a:t>person</a:t>
            </a:r>
            <a:r>
              <a:rPr lang="en-IN" sz="2000" dirty="0">
                <a:solidFill>
                  <a:schemeClr val="bg1"/>
                </a:solidFill>
              </a:rPr>
              <a:t> = (Person) </a:t>
            </a:r>
            <a:r>
              <a:rPr lang="en-IN" sz="2000" dirty="0" err="1">
                <a:solidFill>
                  <a:schemeClr val="bg1"/>
                </a:solidFill>
              </a:rPr>
              <a:t>unmarshaller.unmarshal</a:t>
            </a:r>
            <a:r>
              <a:rPr lang="en-IN" sz="2000" dirty="0">
                <a:solidFill>
                  <a:schemeClr val="bg1"/>
                </a:solidFill>
              </a:rPr>
              <a:t>(reader);</a:t>
            </a:r>
          </a:p>
          <a:p>
            <a:endParaRPr lang="en-IN" sz="2000" dirty="0">
              <a:solidFill>
                <a:schemeClr val="bg1"/>
              </a:solidFill>
            </a:endParaRPr>
          </a:p>
          <a:p>
            <a:r>
              <a:rPr lang="en-IN" sz="2000" dirty="0">
                <a:solidFill>
                  <a:schemeClr val="bg1"/>
                </a:solidFill>
              </a:rPr>
              <a:t>            </a:t>
            </a:r>
            <a:r>
              <a:rPr lang="en-IN" sz="2000" dirty="0" err="1">
                <a:solidFill>
                  <a:schemeClr val="bg1"/>
                </a:solidFill>
              </a:rPr>
              <a:t>System.out.println</a:t>
            </a:r>
            <a:r>
              <a:rPr lang="en-IN" sz="2000" dirty="0">
                <a:solidFill>
                  <a:schemeClr val="bg1"/>
                </a:solidFill>
              </a:rPr>
              <a:t>("Name: " + </a:t>
            </a:r>
            <a:r>
              <a:rPr lang="en-IN" sz="2000" dirty="0" err="1">
                <a:solidFill>
                  <a:schemeClr val="bg1"/>
                </a:solidFill>
              </a:rPr>
              <a:t>person.getName</a:t>
            </a:r>
            <a:r>
              <a:rPr lang="en-IN" sz="2000" dirty="0">
                <a:solidFill>
                  <a:schemeClr val="bg1"/>
                </a:solidFill>
              </a:rPr>
              <a:t>());</a:t>
            </a:r>
          </a:p>
          <a:p>
            <a:r>
              <a:rPr lang="en-IN" sz="2000" dirty="0">
                <a:solidFill>
                  <a:schemeClr val="bg1"/>
                </a:solidFill>
              </a:rPr>
              <a:t>            </a:t>
            </a:r>
            <a:r>
              <a:rPr lang="en-IN" sz="2000" dirty="0" err="1">
                <a:solidFill>
                  <a:schemeClr val="bg1"/>
                </a:solidFill>
              </a:rPr>
              <a:t>System.out.println</a:t>
            </a:r>
            <a:r>
              <a:rPr lang="en-IN" sz="2000" dirty="0">
                <a:solidFill>
                  <a:schemeClr val="bg1"/>
                </a:solidFill>
              </a:rPr>
              <a:t>("Age: " + </a:t>
            </a:r>
            <a:r>
              <a:rPr lang="en-IN" sz="2000" dirty="0" err="1">
                <a:solidFill>
                  <a:schemeClr val="bg1"/>
                </a:solidFill>
              </a:rPr>
              <a:t>person.getAge</a:t>
            </a:r>
            <a:r>
              <a:rPr lang="en-IN" sz="2000" dirty="0">
                <a:solidFill>
                  <a:schemeClr val="bg1"/>
                </a:solidFill>
              </a:rPr>
              <a:t>());</a:t>
            </a:r>
          </a:p>
          <a:p>
            <a:r>
              <a:rPr lang="en-IN" sz="2000" dirty="0">
                <a:solidFill>
                  <a:schemeClr val="bg1"/>
                </a:solidFill>
              </a:rPr>
              <a:t>        } catch (</a:t>
            </a:r>
            <a:r>
              <a:rPr lang="en-IN" sz="2000" dirty="0" err="1">
                <a:solidFill>
                  <a:schemeClr val="bg1"/>
                </a:solidFill>
              </a:rPr>
              <a:t>JAXBException</a:t>
            </a:r>
            <a:r>
              <a:rPr lang="en-IN" sz="2000" dirty="0">
                <a:solidFill>
                  <a:schemeClr val="bg1"/>
                </a:solidFill>
              </a:rPr>
              <a:t> e) {</a:t>
            </a:r>
          </a:p>
          <a:p>
            <a:r>
              <a:rPr lang="en-IN" sz="2000" dirty="0">
                <a:solidFill>
                  <a:schemeClr val="bg1"/>
                </a:solidFill>
              </a:rPr>
              <a:t>            </a:t>
            </a:r>
            <a:r>
              <a:rPr lang="en-IN" sz="2000" dirty="0" err="1">
                <a:solidFill>
                  <a:schemeClr val="bg1"/>
                </a:solidFill>
              </a:rPr>
              <a:t>e.printStackTrace</a:t>
            </a:r>
            <a:r>
              <a:rPr lang="en-IN" sz="2000" dirty="0">
                <a:solidFill>
                  <a:schemeClr val="bg1"/>
                </a:solidFill>
              </a:rPr>
              <a:t>();</a:t>
            </a:r>
          </a:p>
          <a:p>
            <a:r>
              <a:rPr lang="en-IN" sz="2000" dirty="0">
                <a:solidFill>
                  <a:schemeClr val="bg1"/>
                </a:solidFill>
              </a:rPr>
              <a:t>        }</a:t>
            </a:r>
          </a:p>
          <a:p>
            <a:r>
              <a:rPr lang="en-IN" sz="2000" dirty="0">
                <a:solidFill>
                  <a:schemeClr val="bg1"/>
                </a:solidFill>
              </a:rPr>
              <a:t>    }</a:t>
            </a:r>
          </a:p>
          <a:p>
            <a:r>
              <a:rPr lang="en-IN" sz="2000" dirty="0">
                <a:solidFill>
                  <a:schemeClr val="bg1"/>
                </a:solidFill>
              </a:rPr>
              <a:t>}</a:t>
            </a:r>
          </a:p>
          <a:p>
            <a:endParaRPr lang="en-IN" sz="2000" dirty="0">
              <a:solidFill>
                <a:schemeClr val="bg1"/>
              </a:solidFill>
            </a:endParaRPr>
          </a:p>
          <a:p>
            <a:r>
              <a:rPr lang="en-IN" sz="2000" dirty="0">
                <a:solidFill>
                  <a:schemeClr val="bg1"/>
                </a:solidFill>
              </a:rPr>
              <a:t>class Person {</a:t>
            </a:r>
          </a:p>
          <a:p>
            <a:r>
              <a:rPr lang="en-IN" sz="2000" dirty="0">
                <a:solidFill>
                  <a:schemeClr val="bg1"/>
                </a:solidFill>
              </a:rPr>
              <a:t>    private String name;</a:t>
            </a:r>
          </a:p>
          <a:p>
            <a:r>
              <a:rPr lang="en-IN" sz="2000" dirty="0">
                <a:solidFill>
                  <a:schemeClr val="bg1"/>
                </a:solidFill>
              </a:rPr>
              <a:t>    private int age;</a:t>
            </a:r>
          </a:p>
          <a:p>
            <a:endParaRPr lang="en-IN" sz="2000" dirty="0">
              <a:solidFill>
                <a:schemeClr val="bg1"/>
              </a:solidFill>
            </a:endParaRPr>
          </a:p>
          <a:p>
            <a:r>
              <a:rPr lang="en-IN" sz="2000" dirty="0">
                <a:solidFill>
                  <a:schemeClr val="bg1"/>
                </a:solidFill>
              </a:rPr>
              <a:t>    public String </a:t>
            </a:r>
            <a:r>
              <a:rPr lang="en-IN" sz="2000" dirty="0" err="1">
                <a:solidFill>
                  <a:schemeClr val="bg1"/>
                </a:solidFill>
              </a:rPr>
              <a:t>getName</a:t>
            </a:r>
            <a:r>
              <a:rPr lang="en-IN" sz="2000" dirty="0">
                <a:solidFill>
                  <a:schemeClr val="bg1"/>
                </a:solidFill>
              </a:rPr>
              <a:t>() {</a:t>
            </a:r>
          </a:p>
          <a:p>
            <a:r>
              <a:rPr lang="en-IN" sz="2000" dirty="0">
                <a:solidFill>
                  <a:schemeClr val="bg1"/>
                </a:solidFill>
              </a:rPr>
              <a:t>        return name;</a:t>
            </a:r>
          </a:p>
          <a:p>
            <a:r>
              <a:rPr lang="en-IN" sz="2000" dirty="0">
                <a:solidFill>
                  <a:schemeClr val="bg1"/>
                </a:solidFill>
              </a:rPr>
              <a:t>    }</a:t>
            </a:r>
          </a:p>
          <a:p>
            <a:endParaRPr lang="en-IN" sz="2000" dirty="0">
              <a:solidFill>
                <a:schemeClr val="bg1"/>
              </a:solidFill>
            </a:endParaRPr>
          </a:p>
          <a:p>
            <a:r>
              <a:rPr lang="en-IN" sz="2000" dirty="0">
                <a:solidFill>
                  <a:schemeClr val="bg1"/>
                </a:solidFill>
              </a:rPr>
              <a:t>    public void </a:t>
            </a:r>
            <a:r>
              <a:rPr lang="en-IN" sz="2000" dirty="0" err="1">
                <a:solidFill>
                  <a:schemeClr val="bg1"/>
                </a:solidFill>
              </a:rPr>
              <a:t>setName</a:t>
            </a:r>
            <a:r>
              <a:rPr lang="en-IN" sz="2000" dirty="0">
                <a:solidFill>
                  <a:schemeClr val="bg1"/>
                </a:solidFill>
              </a:rPr>
              <a:t>(String name) {</a:t>
            </a:r>
          </a:p>
          <a:p>
            <a:r>
              <a:rPr lang="en-IN" sz="2000" dirty="0">
                <a:solidFill>
                  <a:schemeClr val="bg1"/>
                </a:solidFill>
              </a:rPr>
              <a:t>        this.name = name;</a:t>
            </a:r>
          </a:p>
          <a:p>
            <a:r>
              <a:rPr lang="en-IN" sz="2000" dirty="0">
                <a:solidFill>
                  <a:schemeClr val="bg1"/>
                </a:solidFill>
              </a:rPr>
              <a:t>    }</a:t>
            </a:r>
          </a:p>
          <a:p>
            <a:endParaRPr lang="en-IN" sz="2000" dirty="0">
              <a:solidFill>
                <a:schemeClr val="bg1"/>
              </a:solidFill>
            </a:endParaRPr>
          </a:p>
          <a:p>
            <a:r>
              <a:rPr lang="en-IN" sz="2000" dirty="0">
                <a:solidFill>
                  <a:schemeClr val="bg1"/>
                </a:solidFill>
              </a:rPr>
              <a:t>    public int </a:t>
            </a:r>
            <a:r>
              <a:rPr lang="en-IN" sz="2000" dirty="0" err="1">
                <a:solidFill>
                  <a:schemeClr val="bg1"/>
                </a:solidFill>
              </a:rPr>
              <a:t>getAge</a:t>
            </a:r>
            <a:r>
              <a:rPr lang="en-IN" sz="2000" dirty="0">
                <a:solidFill>
                  <a:schemeClr val="bg1"/>
                </a:solidFill>
              </a:rPr>
              <a:t>() {</a:t>
            </a:r>
          </a:p>
          <a:p>
            <a:r>
              <a:rPr lang="en-IN" sz="2000" dirty="0">
                <a:solidFill>
                  <a:schemeClr val="bg1"/>
                </a:solidFill>
              </a:rPr>
              <a:t>        return age;</a:t>
            </a:r>
          </a:p>
          <a:p>
            <a:r>
              <a:rPr lang="en-IN" sz="2000" dirty="0">
                <a:solidFill>
                  <a:schemeClr val="bg1"/>
                </a:solidFill>
              </a:rPr>
              <a:t>    }</a:t>
            </a:r>
          </a:p>
          <a:p>
            <a:endParaRPr lang="en-IN" sz="2000" dirty="0">
              <a:solidFill>
                <a:schemeClr val="bg1"/>
              </a:solidFill>
            </a:endParaRPr>
          </a:p>
          <a:p>
            <a:r>
              <a:rPr lang="en-IN" sz="2000" dirty="0">
                <a:solidFill>
                  <a:schemeClr val="bg1"/>
                </a:solidFill>
              </a:rPr>
              <a:t>    public void </a:t>
            </a:r>
            <a:r>
              <a:rPr lang="en-IN" sz="2000" dirty="0" err="1">
                <a:solidFill>
                  <a:schemeClr val="bg1"/>
                </a:solidFill>
              </a:rPr>
              <a:t>setAge</a:t>
            </a:r>
            <a:r>
              <a:rPr lang="en-IN" sz="2000" dirty="0">
                <a:solidFill>
                  <a:schemeClr val="bg1"/>
                </a:solidFill>
              </a:rPr>
              <a:t>(int age) {</a:t>
            </a:r>
          </a:p>
          <a:p>
            <a:r>
              <a:rPr lang="en-IN" sz="2000" dirty="0">
                <a:solidFill>
                  <a:schemeClr val="bg1"/>
                </a:solidFill>
              </a:rPr>
              <a:t>        </a:t>
            </a:r>
            <a:r>
              <a:rPr lang="en-IN" sz="2000" dirty="0" err="1">
                <a:solidFill>
                  <a:schemeClr val="bg1"/>
                </a:solidFill>
              </a:rPr>
              <a:t>this.age</a:t>
            </a:r>
            <a:r>
              <a:rPr lang="en-IN" sz="2000" dirty="0">
                <a:solidFill>
                  <a:schemeClr val="bg1"/>
                </a:solidFill>
              </a:rPr>
              <a:t> = age;</a:t>
            </a:r>
          </a:p>
          <a:p>
            <a:r>
              <a:rPr lang="en-IN" sz="2000" dirty="0">
                <a:solidFill>
                  <a:schemeClr val="bg1"/>
                </a:solidFill>
              </a:rPr>
              <a:t>    }</a:t>
            </a:r>
          </a:p>
          <a:p>
            <a:r>
              <a:rPr lang="en-IN" sz="2000" dirty="0">
                <a:solidFill>
                  <a:schemeClr val="bg1"/>
                </a:solidFill>
              </a:rPr>
              <a:t>}</a:t>
            </a:r>
          </a:p>
          <a:p>
            <a:endParaRPr lang="en-IN" sz="950" dirty="0">
              <a:solidFill>
                <a:schemeClr val="bg1"/>
              </a:solidFill>
            </a:endParaRPr>
          </a:p>
        </p:txBody>
      </p:sp>
    </p:spTree>
    <p:extLst>
      <p:ext uri="{BB962C8B-B14F-4D97-AF65-F5344CB8AC3E}">
        <p14:creationId xmlns:p14="http://schemas.microsoft.com/office/powerpoint/2010/main" val="127989733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5" name="TextBox 4">
            <a:extLst>
              <a:ext uri="{FF2B5EF4-FFF2-40B4-BE49-F238E27FC236}">
                <a16:creationId xmlns:a16="http://schemas.microsoft.com/office/drawing/2014/main" id="{BEE597D9-0746-D93F-CCC9-C6A4E95AEAFD}"/>
              </a:ext>
            </a:extLst>
          </p:cNvPr>
          <p:cNvSpPr txBox="1"/>
          <p:nvPr/>
        </p:nvSpPr>
        <p:spPr>
          <a:xfrm>
            <a:off x="486137" y="683491"/>
            <a:ext cx="13854896" cy="8094524"/>
          </a:xfrm>
          <a:prstGeom prst="rect">
            <a:avLst/>
          </a:prstGeom>
          <a:noFill/>
        </p:spPr>
        <p:txBody>
          <a:bodyPr wrap="square" numCol="2" rtlCol="0">
            <a:spAutoFit/>
          </a:bodyPr>
          <a:lstStyle/>
          <a:p>
            <a:r>
              <a:rPr lang="en-IN" sz="1600" dirty="0">
                <a:solidFill>
                  <a:schemeClr val="bg1"/>
                </a:solidFill>
              </a:rPr>
              <a:t>import </a:t>
            </a:r>
            <a:r>
              <a:rPr lang="en-IN" sz="1600" dirty="0" err="1">
                <a:solidFill>
                  <a:schemeClr val="bg1"/>
                </a:solidFill>
              </a:rPr>
              <a:t>javax.xml.bind.JAXBContext</a:t>
            </a:r>
            <a:r>
              <a:rPr lang="en-IN" sz="1600" dirty="0">
                <a:solidFill>
                  <a:schemeClr val="bg1"/>
                </a:solidFill>
              </a:rPr>
              <a:t>;</a:t>
            </a:r>
          </a:p>
          <a:p>
            <a:r>
              <a:rPr lang="en-IN" sz="1600" dirty="0">
                <a:solidFill>
                  <a:schemeClr val="bg1"/>
                </a:solidFill>
              </a:rPr>
              <a:t>import </a:t>
            </a:r>
            <a:r>
              <a:rPr lang="en-IN" sz="1600" dirty="0" err="1">
                <a:solidFill>
                  <a:schemeClr val="bg1"/>
                </a:solidFill>
              </a:rPr>
              <a:t>javax.xml.bind.JAXBException</a:t>
            </a:r>
            <a:r>
              <a:rPr lang="en-IN" sz="1600" dirty="0">
                <a:solidFill>
                  <a:schemeClr val="bg1"/>
                </a:solidFill>
              </a:rPr>
              <a:t>;</a:t>
            </a:r>
          </a:p>
          <a:p>
            <a:r>
              <a:rPr lang="en-IN" sz="1600" dirty="0">
                <a:solidFill>
                  <a:schemeClr val="bg1"/>
                </a:solidFill>
              </a:rPr>
              <a:t>import </a:t>
            </a:r>
            <a:r>
              <a:rPr lang="en-IN" sz="1600" dirty="0" err="1">
                <a:solidFill>
                  <a:schemeClr val="bg1"/>
                </a:solidFill>
              </a:rPr>
              <a:t>javax.xml.bind.Marshaller</a:t>
            </a:r>
            <a:r>
              <a:rPr lang="en-IN" sz="1600" dirty="0">
                <a:solidFill>
                  <a:schemeClr val="bg1"/>
                </a:solidFill>
              </a:rPr>
              <a:t>;</a:t>
            </a:r>
          </a:p>
          <a:p>
            <a:r>
              <a:rPr lang="en-IN" sz="1600" dirty="0">
                <a:solidFill>
                  <a:schemeClr val="bg1"/>
                </a:solidFill>
              </a:rPr>
              <a:t>import </a:t>
            </a:r>
            <a:r>
              <a:rPr lang="en-IN" sz="1600" dirty="0" err="1">
                <a:solidFill>
                  <a:schemeClr val="bg1"/>
                </a:solidFill>
              </a:rPr>
              <a:t>java.io.StringWriter</a:t>
            </a:r>
            <a:r>
              <a:rPr lang="en-IN" sz="1600" dirty="0">
                <a:solidFill>
                  <a:schemeClr val="bg1"/>
                </a:solidFill>
              </a:rPr>
              <a:t>;</a:t>
            </a:r>
          </a:p>
          <a:p>
            <a:endParaRPr lang="en-IN" sz="1600" dirty="0">
              <a:solidFill>
                <a:schemeClr val="bg1"/>
              </a:solidFill>
            </a:endParaRPr>
          </a:p>
          <a:p>
            <a:r>
              <a:rPr lang="en-IN" sz="1600" dirty="0">
                <a:solidFill>
                  <a:schemeClr val="bg1"/>
                </a:solidFill>
              </a:rPr>
              <a:t>public class </a:t>
            </a:r>
            <a:r>
              <a:rPr lang="en-IN" sz="1600" dirty="0" err="1">
                <a:solidFill>
                  <a:schemeClr val="bg1"/>
                </a:solidFill>
              </a:rPr>
              <a:t>ObjectToXMLExample</a:t>
            </a:r>
            <a:r>
              <a:rPr lang="en-IN" sz="1600" dirty="0">
                <a:solidFill>
                  <a:schemeClr val="bg1"/>
                </a:solidFill>
              </a:rPr>
              <a:t> {</a:t>
            </a:r>
          </a:p>
          <a:p>
            <a:r>
              <a:rPr lang="en-IN" sz="1600" dirty="0">
                <a:solidFill>
                  <a:schemeClr val="bg1"/>
                </a:solidFill>
              </a:rPr>
              <a:t>    public static void main(String[] </a:t>
            </a:r>
            <a:r>
              <a:rPr lang="en-IN" sz="1600" dirty="0" err="1">
                <a:solidFill>
                  <a:schemeClr val="bg1"/>
                </a:solidFill>
              </a:rPr>
              <a:t>args</a:t>
            </a:r>
            <a:r>
              <a:rPr lang="en-IN" sz="1600" dirty="0">
                <a:solidFill>
                  <a:schemeClr val="bg1"/>
                </a:solidFill>
              </a:rPr>
              <a:t>) {</a:t>
            </a:r>
          </a:p>
          <a:p>
            <a:r>
              <a:rPr lang="en-IN" sz="1600" dirty="0">
                <a:solidFill>
                  <a:schemeClr val="bg1"/>
                </a:solidFill>
              </a:rPr>
              <a:t>        // Create a Person object</a:t>
            </a:r>
          </a:p>
          <a:p>
            <a:r>
              <a:rPr lang="en-IN" sz="1600" dirty="0">
                <a:solidFill>
                  <a:schemeClr val="bg1"/>
                </a:solidFill>
              </a:rPr>
              <a:t>        Person </a:t>
            </a:r>
            <a:r>
              <a:rPr lang="en-IN" sz="1600" dirty="0" err="1">
                <a:solidFill>
                  <a:schemeClr val="bg1"/>
                </a:solidFill>
              </a:rPr>
              <a:t>person</a:t>
            </a:r>
            <a:r>
              <a:rPr lang="en-IN" sz="1600" dirty="0">
                <a:solidFill>
                  <a:schemeClr val="bg1"/>
                </a:solidFill>
              </a:rPr>
              <a:t> = new Person();</a:t>
            </a:r>
          </a:p>
          <a:p>
            <a:r>
              <a:rPr lang="en-IN" sz="1600" dirty="0">
                <a:solidFill>
                  <a:schemeClr val="bg1"/>
                </a:solidFill>
              </a:rPr>
              <a:t>        </a:t>
            </a:r>
            <a:r>
              <a:rPr lang="en-IN" sz="1600" dirty="0" err="1">
                <a:solidFill>
                  <a:schemeClr val="bg1"/>
                </a:solidFill>
              </a:rPr>
              <a:t>person.setName</a:t>
            </a:r>
            <a:r>
              <a:rPr lang="en-IN" sz="1600" dirty="0">
                <a:solidFill>
                  <a:schemeClr val="bg1"/>
                </a:solidFill>
              </a:rPr>
              <a:t>("John Doe");</a:t>
            </a:r>
          </a:p>
          <a:p>
            <a:r>
              <a:rPr lang="en-IN" sz="1600" dirty="0">
                <a:solidFill>
                  <a:schemeClr val="bg1"/>
                </a:solidFill>
              </a:rPr>
              <a:t>        </a:t>
            </a:r>
            <a:r>
              <a:rPr lang="en-IN" sz="1600" dirty="0" err="1">
                <a:solidFill>
                  <a:schemeClr val="bg1"/>
                </a:solidFill>
              </a:rPr>
              <a:t>person.setAge</a:t>
            </a:r>
            <a:r>
              <a:rPr lang="en-IN" sz="1600" dirty="0">
                <a:solidFill>
                  <a:schemeClr val="bg1"/>
                </a:solidFill>
              </a:rPr>
              <a:t>(30);</a:t>
            </a:r>
          </a:p>
          <a:p>
            <a:endParaRPr lang="en-IN" sz="1600" dirty="0">
              <a:solidFill>
                <a:schemeClr val="bg1"/>
              </a:solidFill>
            </a:endParaRPr>
          </a:p>
          <a:p>
            <a:r>
              <a:rPr lang="en-IN" sz="1600" dirty="0">
                <a:solidFill>
                  <a:schemeClr val="bg1"/>
                </a:solidFill>
              </a:rPr>
              <a:t>        try {</a:t>
            </a:r>
          </a:p>
          <a:p>
            <a:r>
              <a:rPr lang="en-IN" sz="1600" dirty="0">
                <a:solidFill>
                  <a:schemeClr val="bg1"/>
                </a:solidFill>
              </a:rPr>
              <a:t>            // Create a </a:t>
            </a:r>
            <a:r>
              <a:rPr lang="en-IN" sz="1600" dirty="0" err="1">
                <a:solidFill>
                  <a:schemeClr val="bg1"/>
                </a:solidFill>
              </a:rPr>
              <a:t>JAXBContext</a:t>
            </a:r>
            <a:r>
              <a:rPr lang="en-IN" sz="1600" dirty="0">
                <a:solidFill>
                  <a:schemeClr val="bg1"/>
                </a:solidFill>
              </a:rPr>
              <a:t> for the Person class</a:t>
            </a:r>
          </a:p>
          <a:p>
            <a:r>
              <a:rPr lang="en-IN" sz="1600" dirty="0">
                <a:solidFill>
                  <a:schemeClr val="bg1"/>
                </a:solidFill>
              </a:rPr>
              <a:t>            </a:t>
            </a:r>
            <a:r>
              <a:rPr lang="en-IN" sz="1600" dirty="0" err="1">
                <a:solidFill>
                  <a:schemeClr val="bg1"/>
                </a:solidFill>
              </a:rPr>
              <a:t>JAXBContext</a:t>
            </a:r>
            <a:r>
              <a:rPr lang="en-IN" sz="1600" dirty="0">
                <a:solidFill>
                  <a:schemeClr val="bg1"/>
                </a:solidFill>
              </a:rPr>
              <a:t> </a:t>
            </a:r>
            <a:r>
              <a:rPr lang="en-IN" sz="1600" dirty="0" err="1">
                <a:solidFill>
                  <a:schemeClr val="bg1"/>
                </a:solidFill>
              </a:rPr>
              <a:t>jaxbContext</a:t>
            </a:r>
            <a:r>
              <a:rPr lang="en-IN" sz="1600" dirty="0">
                <a:solidFill>
                  <a:schemeClr val="bg1"/>
                </a:solidFill>
              </a:rPr>
              <a:t> = </a:t>
            </a:r>
            <a:r>
              <a:rPr lang="en-IN" sz="1600" dirty="0" err="1">
                <a:solidFill>
                  <a:schemeClr val="bg1"/>
                </a:solidFill>
              </a:rPr>
              <a:t>JAXBContext.newInstance</a:t>
            </a:r>
            <a:r>
              <a:rPr lang="en-IN" sz="1600" dirty="0">
                <a:solidFill>
                  <a:schemeClr val="bg1"/>
                </a:solidFill>
              </a:rPr>
              <a:t>(</a:t>
            </a:r>
            <a:r>
              <a:rPr lang="en-IN" sz="1600" dirty="0" err="1">
                <a:solidFill>
                  <a:schemeClr val="bg1"/>
                </a:solidFill>
              </a:rPr>
              <a:t>Person.class</a:t>
            </a:r>
            <a:r>
              <a:rPr lang="en-IN" sz="1600" dirty="0">
                <a:solidFill>
                  <a:schemeClr val="bg1"/>
                </a:solidFill>
              </a:rPr>
              <a:t>);</a:t>
            </a:r>
          </a:p>
          <a:p>
            <a:endParaRPr lang="en-IN" sz="1600" dirty="0">
              <a:solidFill>
                <a:schemeClr val="bg1"/>
              </a:solidFill>
            </a:endParaRPr>
          </a:p>
          <a:p>
            <a:r>
              <a:rPr lang="en-IN" sz="1600" dirty="0">
                <a:solidFill>
                  <a:schemeClr val="bg1"/>
                </a:solidFill>
              </a:rPr>
              <a:t>            // Create a Marshaller</a:t>
            </a:r>
          </a:p>
          <a:p>
            <a:r>
              <a:rPr lang="en-IN" sz="1600" dirty="0">
                <a:solidFill>
                  <a:schemeClr val="bg1"/>
                </a:solidFill>
              </a:rPr>
              <a:t>            Marshaller </a:t>
            </a:r>
            <a:r>
              <a:rPr lang="en-IN" sz="1600" dirty="0" err="1">
                <a:solidFill>
                  <a:schemeClr val="bg1"/>
                </a:solidFill>
              </a:rPr>
              <a:t>marshaller</a:t>
            </a:r>
            <a:r>
              <a:rPr lang="en-IN" sz="1600" dirty="0">
                <a:solidFill>
                  <a:schemeClr val="bg1"/>
                </a:solidFill>
              </a:rPr>
              <a:t> = </a:t>
            </a:r>
            <a:r>
              <a:rPr lang="en-IN" sz="1600" dirty="0" err="1">
                <a:solidFill>
                  <a:schemeClr val="bg1"/>
                </a:solidFill>
              </a:rPr>
              <a:t>jaxbContext.createMarshaller</a:t>
            </a:r>
            <a:r>
              <a:rPr lang="en-IN" sz="1600" dirty="0">
                <a:solidFill>
                  <a:schemeClr val="bg1"/>
                </a:solidFill>
              </a:rPr>
              <a:t>();</a:t>
            </a:r>
          </a:p>
          <a:p>
            <a:endParaRPr lang="en-IN" sz="1600" dirty="0">
              <a:solidFill>
                <a:schemeClr val="bg1"/>
              </a:solidFill>
            </a:endParaRPr>
          </a:p>
          <a:p>
            <a:r>
              <a:rPr lang="en-IN" sz="1600" dirty="0">
                <a:solidFill>
                  <a:schemeClr val="bg1"/>
                </a:solidFill>
              </a:rPr>
              <a:t>            // Marshal the Person object to XML</a:t>
            </a:r>
          </a:p>
          <a:p>
            <a:r>
              <a:rPr lang="en-IN" sz="1600" dirty="0">
                <a:solidFill>
                  <a:schemeClr val="bg1"/>
                </a:solidFill>
              </a:rPr>
              <a:t>            </a:t>
            </a:r>
            <a:r>
              <a:rPr lang="en-IN" sz="1600" dirty="0" err="1">
                <a:solidFill>
                  <a:schemeClr val="bg1"/>
                </a:solidFill>
              </a:rPr>
              <a:t>StringWriter</a:t>
            </a:r>
            <a:r>
              <a:rPr lang="en-IN" sz="1600" dirty="0">
                <a:solidFill>
                  <a:schemeClr val="bg1"/>
                </a:solidFill>
              </a:rPr>
              <a:t> writer = new </a:t>
            </a:r>
            <a:r>
              <a:rPr lang="en-IN" sz="1600" dirty="0" err="1">
                <a:solidFill>
                  <a:schemeClr val="bg1"/>
                </a:solidFill>
              </a:rPr>
              <a:t>StringWriter</a:t>
            </a:r>
            <a:r>
              <a:rPr lang="en-IN" sz="1600" dirty="0">
                <a:solidFill>
                  <a:schemeClr val="bg1"/>
                </a:solidFill>
              </a:rPr>
              <a:t>();</a:t>
            </a:r>
          </a:p>
          <a:p>
            <a:r>
              <a:rPr lang="en-IN" sz="1600" dirty="0">
                <a:solidFill>
                  <a:schemeClr val="bg1"/>
                </a:solidFill>
              </a:rPr>
              <a:t>            </a:t>
            </a:r>
            <a:r>
              <a:rPr lang="en-IN" sz="1600" dirty="0" err="1">
                <a:solidFill>
                  <a:schemeClr val="bg1"/>
                </a:solidFill>
              </a:rPr>
              <a:t>marshaller.marshal</a:t>
            </a:r>
            <a:r>
              <a:rPr lang="en-IN" sz="1600" dirty="0">
                <a:solidFill>
                  <a:schemeClr val="bg1"/>
                </a:solidFill>
              </a:rPr>
              <a:t>(person, writer);</a:t>
            </a:r>
          </a:p>
          <a:p>
            <a:endParaRPr lang="en-IN" sz="1600" dirty="0">
              <a:solidFill>
                <a:schemeClr val="bg1"/>
              </a:solidFill>
            </a:endParaRPr>
          </a:p>
          <a:p>
            <a:r>
              <a:rPr lang="en-IN" sz="1600" dirty="0">
                <a:solidFill>
                  <a:schemeClr val="bg1"/>
                </a:solidFill>
              </a:rPr>
              <a:t>            // Print the XML representation</a:t>
            </a:r>
          </a:p>
          <a:p>
            <a:r>
              <a:rPr lang="en-IN" sz="1600" dirty="0">
                <a:solidFill>
                  <a:schemeClr val="bg1"/>
                </a:solidFill>
              </a:rPr>
              <a:t>            </a:t>
            </a:r>
            <a:r>
              <a:rPr lang="en-IN" sz="1600" dirty="0" err="1">
                <a:solidFill>
                  <a:schemeClr val="bg1"/>
                </a:solidFill>
              </a:rPr>
              <a:t>System.out.println</a:t>
            </a:r>
            <a:r>
              <a:rPr lang="en-IN" sz="1600" dirty="0">
                <a:solidFill>
                  <a:schemeClr val="bg1"/>
                </a:solidFill>
              </a:rPr>
              <a:t>(</a:t>
            </a:r>
            <a:r>
              <a:rPr lang="en-IN" sz="1600" dirty="0" err="1">
                <a:solidFill>
                  <a:schemeClr val="bg1"/>
                </a:solidFill>
              </a:rPr>
              <a:t>writer.toString</a:t>
            </a:r>
            <a:r>
              <a:rPr lang="en-IN" sz="1600" dirty="0">
                <a:solidFill>
                  <a:schemeClr val="bg1"/>
                </a:solidFill>
              </a:rPr>
              <a:t>());</a:t>
            </a:r>
          </a:p>
          <a:p>
            <a:r>
              <a:rPr lang="en-IN" sz="1600" dirty="0">
                <a:solidFill>
                  <a:schemeClr val="bg1"/>
                </a:solidFill>
              </a:rPr>
              <a:t>        } catch (</a:t>
            </a:r>
            <a:r>
              <a:rPr lang="en-IN" sz="1600" dirty="0" err="1">
                <a:solidFill>
                  <a:schemeClr val="bg1"/>
                </a:solidFill>
              </a:rPr>
              <a:t>JAXBException</a:t>
            </a:r>
            <a:r>
              <a:rPr lang="en-IN" sz="1600" dirty="0">
                <a:solidFill>
                  <a:schemeClr val="bg1"/>
                </a:solidFill>
              </a:rPr>
              <a:t> e) {</a:t>
            </a:r>
          </a:p>
          <a:p>
            <a:r>
              <a:rPr lang="en-IN" sz="1600" dirty="0">
                <a:solidFill>
                  <a:schemeClr val="bg1"/>
                </a:solidFill>
              </a:rPr>
              <a:t>            </a:t>
            </a:r>
            <a:r>
              <a:rPr lang="en-IN" sz="1600" dirty="0" err="1">
                <a:solidFill>
                  <a:schemeClr val="bg1"/>
                </a:solidFill>
              </a:rPr>
              <a:t>e.printStackTrace</a:t>
            </a:r>
            <a:r>
              <a:rPr lang="en-IN" sz="1600" dirty="0">
                <a:solidFill>
                  <a:schemeClr val="bg1"/>
                </a:solidFill>
              </a:rPr>
              <a:t>();</a:t>
            </a:r>
          </a:p>
          <a:p>
            <a:r>
              <a:rPr lang="en-IN" sz="1600" dirty="0">
                <a:solidFill>
                  <a:schemeClr val="bg1"/>
                </a:solidFill>
              </a:rPr>
              <a:t>        }</a:t>
            </a:r>
          </a:p>
          <a:p>
            <a:r>
              <a:rPr lang="en-IN" sz="1600" dirty="0">
                <a:solidFill>
                  <a:schemeClr val="bg1"/>
                </a:solidFill>
              </a:rPr>
              <a:t>    }</a:t>
            </a:r>
          </a:p>
          <a:p>
            <a:r>
              <a:rPr lang="en-IN" sz="1600" dirty="0">
                <a:solidFill>
                  <a:schemeClr val="bg1"/>
                </a:solidFill>
              </a:rPr>
              <a:t>}</a:t>
            </a:r>
          </a:p>
          <a:p>
            <a:endParaRPr lang="en-IN" sz="1600" dirty="0">
              <a:solidFill>
                <a:schemeClr val="bg1"/>
              </a:solidFill>
            </a:endParaRPr>
          </a:p>
          <a:p>
            <a:r>
              <a:rPr lang="en-IN" sz="1600" dirty="0">
                <a:solidFill>
                  <a:schemeClr val="bg1"/>
                </a:solidFill>
              </a:rPr>
              <a:t>class Person {</a:t>
            </a:r>
          </a:p>
          <a:p>
            <a:r>
              <a:rPr lang="en-IN" sz="1600" dirty="0">
                <a:solidFill>
                  <a:schemeClr val="bg1"/>
                </a:solidFill>
              </a:rPr>
              <a:t>    private String name;</a:t>
            </a:r>
          </a:p>
          <a:p>
            <a:r>
              <a:rPr lang="en-IN" sz="1600" dirty="0">
                <a:solidFill>
                  <a:schemeClr val="bg1"/>
                </a:solidFill>
              </a:rPr>
              <a:t>    private int age;</a:t>
            </a:r>
          </a:p>
          <a:p>
            <a:endParaRPr lang="en-IN" sz="1600" dirty="0">
              <a:solidFill>
                <a:schemeClr val="bg1"/>
              </a:solidFill>
            </a:endParaRPr>
          </a:p>
          <a:p>
            <a:r>
              <a:rPr lang="en-IN" sz="1600" dirty="0">
                <a:solidFill>
                  <a:schemeClr val="bg1"/>
                </a:solidFill>
              </a:rPr>
              <a:t>    public String </a:t>
            </a:r>
            <a:r>
              <a:rPr lang="en-IN" sz="1600" dirty="0" err="1">
                <a:solidFill>
                  <a:schemeClr val="bg1"/>
                </a:solidFill>
              </a:rPr>
              <a:t>getName</a:t>
            </a:r>
            <a:r>
              <a:rPr lang="en-IN" sz="1600" dirty="0">
                <a:solidFill>
                  <a:schemeClr val="bg1"/>
                </a:solidFill>
              </a:rPr>
              <a:t>() {</a:t>
            </a:r>
          </a:p>
          <a:p>
            <a:r>
              <a:rPr lang="en-IN" sz="1600" dirty="0">
                <a:solidFill>
                  <a:schemeClr val="bg1"/>
                </a:solidFill>
              </a:rPr>
              <a:t>        return name;</a:t>
            </a:r>
          </a:p>
          <a:p>
            <a:r>
              <a:rPr lang="en-IN" sz="1600" dirty="0">
                <a:solidFill>
                  <a:schemeClr val="bg1"/>
                </a:solidFill>
              </a:rPr>
              <a:t>    }</a:t>
            </a:r>
          </a:p>
          <a:p>
            <a:endParaRPr lang="en-IN" sz="1600" dirty="0">
              <a:solidFill>
                <a:schemeClr val="bg1"/>
              </a:solidFill>
            </a:endParaRPr>
          </a:p>
          <a:p>
            <a:r>
              <a:rPr lang="en-IN" sz="1600" dirty="0">
                <a:solidFill>
                  <a:schemeClr val="bg1"/>
                </a:solidFill>
              </a:rPr>
              <a:t>    public void </a:t>
            </a:r>
            <a:r>
              <a:rPr lang="en-IN" sz="1600" dirty="0" err="1">
                <a:solidFill>
                  <a:schemeClr val="bg1"/>
                </a:solidFill>
              </a:rPr>
              <a:t>setName</a:t>
            </a:r>
            <a:r>
              <a:rPr lang="en-IN" sz="1600" dirty="0">
                <a:solidFill>
                  <a:schemeClr val="bg1"/>
                </a:solidFill>
              </a:rPr>
              <a:t>(String name) {</a:t>
            </a:r>
          </a:p>
          <a:p>
            <a:r>
              <a:rPr lang="en-IN" sz="1600" dirty="0">
                <a:solidFill>
                  <a:schemeClr val="bg1"/>
                </a:solidFill>
              </a:rPr>
              <a:t>        this.name = name;</a:t>
            </a:r>
          </a:p>
          <a:p>
            <a:r>
              <a:rPr lang="en-IN" sz="1600" dirty="0">
                <a:solidFill>
                  <a:schemeClr val="bg1"/>
                </a:solidFill>
              </a:rPr>
              <a:t>    }</a:t>
            </a:r>
          </a:p>
          <a:p>
            <a:endParaRPr lang="en-IN" sz="1600" dirty="0">
              <a:solidFill>
                <a:schemeClr val="bg1"/>
              </a:solidFill>
            </a:endParaRPr>
          </a:p>
          <a:p>
            <a:r>
              <a:rPr lang="en-IN" sz="1600" dirty="0">
                <a:solidFill>
                  <a:schemeClr val="bg1"/>
                </a:solidFill>
              </a:rPr>
              <a:t>    public int </a:t>
            </a:r>
            <a:r>
              <a:rPr lang="en-IN" sz="1600" dirty="0" err="1">
                <a:solidFill>
                  <a:schemeClr val="bg1"/>
                </a:solidFill>
              </a:rPr>
              <a:t>getAge</a:t>
            </a:r>
            <a:r>
              <a:rPr lang="en-IN" sz="1600" dirty="0">
                <a:solidFill>
                  <a:schemeClr val="bg1"/>
                </a:solidFill>
              </a:rPr>
              <a:t>() {</a:t>
            </a:r>
          </a:p>
          <a:p>
            <a:r>
              <a:rPr lang="en-IN" sz="1600" dirty="0">
                <a:solidFill>
                  <a:schemeClr val="bg1"/>
                </a:solidFill>
              </a:rPr>
              <a:t>        return age;</a:t>
            </a:r>
          </a:p>
          <a:p>
            <a:r>
              <a:rPr lang="en-IN" sz="1600" dirty="0">
                <a:solidFill>
                  <a:schemeClr val="bg1"/>
                </a:solidFill>
              </a:rPr>
              <a:t>    }</a:t>
            </a:r>
          </a:p>
          <a:p>
            <a:endParaRPr lang="en-IN" sz="1600" dirty="0">
              <a:solidFill>
                <a:schemeClr val="bg1"/>
              </a:solidFill>
            </a:endParaRPr>
          </a:p>
          <a:p>
            <a:r>
              <a:rPr lang="en-IN" sz="1600" dirty="0">
                <a:solidFill>
                  <a:schemeClr val="bg1"/>
                </a:solidFill>
              </a:rPr>
              <a:t>    public void </a:t>
            </a:r>
            <a:r>
              <a:rPr lang="en-IN" sz="1600" dirty="0" err="1">
                <a:solidFill>
                  <a:schemeClr val="bg1"/>
                </a:solidFill>
              </a:rPr>
              <a:t>setAge</a:t>
            </a:r>
            <a:r>
              <a:rPr lang="en-IN" sz="1600" dirty="0">
                <a:solidFill>
                  <a:schemeClr val="bg1"/>
                </a:solidFill>
              </a:rPr>
              <a:t>(int age) {</a:t>
            </a:r>
          </a:p>
          <a:p>
            <a:r>
              <a:rPr lang="en-IN" sz="1600" dirty="0">
                <a:solidFill>
                  <a:schemeClr val="bg1"/>
                </a:solidFill>
              </a:rPr>
              <a:t>        </a:t>
            </a:r>
            <a:r>
              <a:rPr lang="en-IN" sz="1600" dirty="0" err="1">
                <a:solidFill>
                  <a:schemeClr val="bg1"/>
                </a:solidFill>
              </a:rPr>
              <a:t>this.age</a:t>
            </a:r>
            <a:r>
              <a:rPr lang="en-IN" sz="1600" dirty="0">
                <a:solidFill>
                  <a:schemeClr val="bg1"/>
                </a:solidFill>
              </a:rPr>
              <a:t> = age;</a:t>
            </a:r>
          </a:p>
          <a:p>
            <a:r>
              <a:rPr lang="en-IN" sz="1600" dirty="0">
                <a:solidFill>
                  <a:schemeClr val="bg1"/>
                </a:solidFill>
              </a:rPr>
              <a:t>    }</a:t>
            </a:r>
          </a:p>
          <a:p>
            <a:r>
              <a:rPr lang="en-IN" sz="1600" dirty="0">
                <a:solidFill>
                  <a:schemeClr val="bg1"/>
                </a:solidFill>
              </a:rPr>
              <a:t>}</a:t>
            </a:r>
          </a:p>
        </p:txBody>
      </p:sp>
      <p:sp>
        <p:nvSpPr>
          <p:cNvPr id="6" name="Text 1">
            <a:extLst>
              <a:ext uri="{FF2B5EF4-FFF2-40B4-BE49-F238E27FC236}">
                <a16:creationId xmlns:a16="http://schemas.microsoft.com/office/drawing/2014/main" id="{2CC363B5-E3FA-104F-C8D8-9AE49A165E0E}"/>
              </a:ext>
            </a:extLst>
          </p:cNvPr>
          <p:cNvSpPr/>
          <p:nvPr/>
        </p:nvSpPr>
        <p:spPr>
          <a:xfrm>
            <a:off x="193489" y="0"/>
            <a:ext cx="8016240" cy="694373"/>
          </a:xfrm>
          <a:prstGeom prst="rect">
            <a:avLst/>
          </a:prstGeom>
          <a:noFill/>
          <a:ln/>
        </p:spPr>
        <p:txBody>
          <a:bodyPr wrap="none" rtlCol="0" anchor="t"/>
          <a:lstStyle/>
          <a:p>
            <a:pPr marL="0" indent="0">
              <a:lnSpc>
                <a:spcPts val="5468"/>
              </a:lnSpc>
              <a:buNone/>
            </a:pPr>
            <a:r>
              <a:rPr lang="en-US" sz="2800" dirty="0">
                <a:solidFill>
                  <a:schemeClr val="bg1"/>
                </a:solidFill>
              </a:rPr>
              <a:t>Program for Object to XML </a:t>
            </a:r>
            <a:r>
              <a:rPr lang="en-US" sz="2800" dirty="0" err="1">
                <a:solidFill>
                  <a:schemeClr val="bg1"/>
                </a:solidFill>
              </a:rPr>
              <a:t>Convertion</a:t>
            </a:r>
            <a:r>
              <a:rPr lang="en-US" sz="2800" dirty="0">
                <a:solidFill>
                  <a:schemeClr val="bg1"/>
                </a:solidFill>
              </a:rPr>
              <a:t> :</a:t>
            </a:r>
          </a:p>
        </p:txBody>
      </p:sp>
    </p:spTree>
    <p:extLst>
      <p:ext uri="{BB962C8B-B14F-4D97-AF65-F5344CB8AC3E}">
        <p14:creationId xmlns:p14="http://schemas.microsoft.com/office/powerpoint/2010/main" val="96309973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4" name="Text 1"/>
          <p:cNvSpPr/>
          <p:nvPr/>
        </p:nvSpPr>
        <p:spPr>
          <a:xfrm>
            <a:off x="6319599" y="1582222"/>
            <a:ext cx="4443889"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Conclusion</a:t>
            </a:r>
            <a:endParaRPr lang="en-US" sz="4374" dirty="0"/>
          </a:p>
        </p:txBody>
      </p:sp>
      <p:sp>
        <p:nvSpPr>
          <p:cNvPr id="5" name="Shape 2"/>
          <p:cNvSpPr/>
          <p:nvPr/>
        </p:nvSpPr>
        <p:spPr>
          <a:xfrm>
            <a:off x="6319599" y="2783443"/>
            <a:ext cx="499943" cy="499943"/>
          </a:xfrm>
          <a:prstGeom prst="roundRect">
            <a:avLst>
              <a:gd name="adj" fmla="val 80001"/>
            </a:avLst>
          </a:prstGeom>
          <a:solidFill>
            <a:srgbClr val="00002E"/>
          </a:solidFill>
          <a:ln w="27742">
            <a:solidFill>
              <a:srgbClr val="F2B42D"/>
            </a:solidFill>
            <a:prstDash val="solid"/>
          </a:ln>
        </p:spPr>
        <p:txBody>
          <a:bodyPr/>
          <a:lstStyle/>
          <a:p>
            <a:endParaRPr lang="en-IN"/>
          </a:p>
        </p:txBody>
      </p:sp>
      <p:sp>
        <p:nvSpPr>
          <p:cNvPr id="6" name="Text 3"/>
          <p:cNvSpPr/>
          <p:nvPr/>
        </p:nvSpPr>
        <p:spPr>
          <a:xfrm>
            <a:off x="6470452" y="2825115"/>
            <a:ext cx="198120" cy="416481"/>
          </a:xfrm>
          <a:prstGeom prst="rect">
            <a:avLst/>
          </a:prstGeom>
          <a:noFill/>
          <a:ln/>
        </p:spPr>
        <p:txBody>
          <a:bodyPr wrap="none" rtlCol="0" anchor="t"/>
          <a:lstStyle/>
          <a:p>
            <a:pPr marL="0" indent="0" algn="ctr">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7" name="Text 4"/>
          <p:cNvSpPr/>
          <p:nvPr/>
        </p:nvSpPr>
        <p:spPr>
          <a:xfrm>
            <a:off x="7041713" y="2859762"/>
            <a:ext cx="5524500" cy="347186"/>
          </a:xfrm>
          <a:prstGeom prst="rect">
            <a:avLst/>
          </a:prstGeom>
          <a:noFill/>
          <a:ln/>
        </p:spPr>
        <p:txBody>
          <a:bodyPr wrap="non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Benefits of Converting XML to Java Objects</a:t>
            </a:r>
            <a:endParaRPr lang="en-US" sz="2187" dirty="0"/>
          </a:p>
        </p:txBody>
      </p:sp>
      <p:sp>
        <p:nvSpPr>
          <p:cNvPr id="8" name="Text 5"/>
          <p:cNvSpPr/>
          <p:nvPr/>
        </p:nvSpPr>
        <p:spPr>
          <a:xfrm>
            <a:off x="7041713" y="3429119"/>
            <a:ext cx="6755487" cy="355402"/>
          </a:xfrm>
          <a:prstGeom prst="rect">
            <a:avLst/>
          </a:prstGeom>
          <a:noFill/>
          <a:ln/>
        </p:spPr>
        <p:txBody>
          <a:bodyPr wrap="non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 Easier processing and manipulation of XML data</a:t>
            </a:r>
            <a:endParaRPr lang="en-US" sz="1750" dirty="0"/>
          </a:p>
        </p:txBody>
      </p:sp>
      <p:sp>
        <p:nvSpPr>
          <p:cNvPr id="9" name="Text 6"/>
          <p:cNvSpPr/>
          <p:nvPr/>
        </p:nvSpPr>
        <p:spPr>
          <a:xfrm>
            <a:off x="7041713" y="3984427"/>
            <a:ext cx="6755487" cy="355402"/>
          </a:xfrm>
          <a:prstGeom prst="rect">
            <a:avLst/>
          </a:prstGeom>
          <a:noFill/>
          <a:ln/>
        </p:spPr>
        <p:txBody>
          <a:bodyPr wrap="non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 Facilitates effective communication between different applications</a:t>
            </a:r>
            <a:endParaRPr lang="en-US" sz="1750" dirty="0"/>
          </a:p>
        </p:txBody>
      </p:sp>
      <p:sp>
        <p:nvSpPr>
          <p:cNvPr id="10" name="Shape 7"/>
          <p:cNvSpPr/>
          <p:nvPr/>
        </p:nvSpPr>
        <p:spPr>
          <a:xfrm>
            <a:off x="6319599" y="4735592"/>
            <a:ext cx="499943" cy="499943"/>
          </a:xfrm>
          <a:prstGeom prst="roundRect">
            <a:avLst>
              <a:gd name="adj" fmla="val 80001"/>
            </a:avLst>
          </a:prstGeom>
          <a:solidFill>
            <a:srgbClr val="00002E"/>
          </a:solidFill>
          <a:ln w="27742">
            <a:solidFill>
              <a:srgbClr val="D7425E"/>
            </a:solidFill>
            <a:prstDash val="solid"/>
          </a:ln>
        </p:spPr>
        <p:txBody>
          <a:bodyPr/>
          <a:lstStyle/>
          <a:p>
            <a:endParaRPr lang="en-IN"/>
          </a:p>
        </p:txBody>
      </p:sp>
      <p:sp>
        <p:nvSpPr>
          <p:cNvPr id="11" name="Text 8"/>
          <p:cNvSpPr/>
          <p:nvPr/>
        </p:nvSpPr>
        <p:spPr>
          <a:xfrm>
            <a:off x="6470452" y="4777264"/>
            <a:ext cx="198120" cy="416481"/>
          </a:xfrm>
          <a:prstGeom prst="rect">
            <a:avLst/>
          </a:prstGeom>
          <a:noFill/>
          <a:ln/>
        </p:spPr>
        <p:txBody>
          <a:bodyPr wrap="none" rtlCol="0" anchor="t"/>
          <a:lstStyle/>
          <a:p>
            <a:pPr marL="0" indent="0" algn="ctr">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2" name="Text 9"/>
          <p:cNvSpPr/>
          <p:nvPr/>
        </p:nvSpPr>
        <p:spPr>
          <a:xfrm>
            <a:off x="7041713" y="4811911"/>
            <a:ext cx="5524500" cy="347186"/>
          </a:xfrm>
          <a:prstGeom prst="rect">
            <a:avLst/>
          </a:prstGeom>
          <a:noFill/>
          <a:ln/>
        </p:spPr>
        <p:txBody>
          <a:bodyPr wrap="non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Benefits of Converting Java Objects to XML</a:t>
            </a:r>
            <a:endParaRPr lang="en-US" sz="2187" dirty="0"/>
          </a:p>
        </p:txBody>
      </p:sp>
      <p:sp>
        <p:nvSpPr>
          <p:cNvPr id="13" name="Text 10"/>
          <p:cNvSpPr/>
          <p:nvPr/>
        </p:nvSpPr>
        <p:spPr>
          <a:xfrm>
            <a:off x="7041713" y="5381268"/>
            <a:ext cx="6755487"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 Enables systems to communicate with each other without knowing each other's internal data formats</a:t>
            </a:r>
            <a:endParaRPr lang="en-US" sz="1750" dirty="0"/>
          </a:p>
        </p:txBody>
      </p:sp>
      <p:sp>
        <p:nvSpPr>
          <p:cNvPr id="14" name="Text 11"/>
          <p:cNvSpPr/>
          <p:nvPr/>
        </p:nvSpPr>
        <p:spPr>
          <a:xfrm>
            <a:off x="7041713" y="6291977"/>
            <a:ext cx="6755487" cy="355402"/>
          </a:xfrm>
          <a:prstGeom prst="rect">
            <a:avLst/>
          </a:prstGeom>
          <a:noFill/>
          <a:ln/>
        </p:spPr>
        <p:txBody>
          <a:bodyPr wrap="non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 Eases the development of distributed systems</a:t>
            </a:r>
            <a:endParaRPr lang="en-US" sz="1750" dirty="0"/>
          </a:p>
        </p:txBody>
      </p:sp>
      <p:pic>
        <p:nvPicPr>
          <p:cNvPr id="15"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2160</Words>
  <Application>Microsoft Office PowerPoint</Application>
  <PresentationFormat>Custom</PresentationFormat>
  <Paragraphs>218</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Nunito</vt:lpstr>
      <vt:lpstr>PT Sans</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subject>Presentation</dc:subject>
  <dc:creator>Parth Kalekar</dc:creator>
  <cp:lastModifiedBy>Parth Kalekar</cp:lastModifiedBy>
  <cp:revision>1</cp:revision>
  <dcterms:created xsi:type="dcterms:W3CDTF">2023-10-03T16:45:01Z</dcterms:created>
  <dcterms:modified xsi:type="dcterms:W3CDTF">2023-10-04T06:10:58Z</dcterms:modified>
</cp:coreProperties>
</file>